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4"/>
  </p:notesMasterIdLst>
  <p:sldIdLst>
    <p:sldId id="261" r:id="rId2"/>
    <p:sldId id="315" r:id="rId3"/>
    <p:sldId id="257" r:id="rId4"/>
    <p:sldId id="258" r:id="rId5"/>
    <p:sldId id="259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01" r:id="rId44"/>
    <p:sldId id="298" r:id="rId45"/>
    <p:sldId id="299" r:id="rId46"/>
    <p:sldId id="300" r:id="rId47"/>
    <p:sldId id="302" r:id="rId48"/>
    <p:sldId id="426" r:id="rId49"/>
    <p:sldId id="427" r:id="rId50"/>
    <p:sldId id="303" r:id="rId51"/>
    <p:sldId id="316" r:id="rId52"/>
    <p:sldId id="321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22" r:id="rId62"/>
    <p:sldId id="323" r:id="rId63"/>
    <p:sldId id="324" r:id="rId64"/>
    <p:sldId id="318" r:id="rId65"/>
    <p:sldId id="319" r:id="rId66"/>
    <p:sldId id="320" r:id="rId67"/>
    <p:sldId id="325" r:id="rId68"/>
    <p:sldId id="326" r:id="rId69"/>
    <p:sldId id="327" r:id="rId70"/>
    <p:sldId id="328" r:id="rId71"/>
    <p:sldId id="329" r:id="rId72"/>
    <p:sldId id="330" r:id="rId73"/>
    <p:sldId id="335" r:id="rId74"/>
    <p:sldId id="336" r:id="rId75"/>
    <p:sldId id="331" r:id="rId76"/>
    <p:sldId id="337" r:id="rId77"/>
    <p:sldId id="338" r:id="rId78"/>
    <p:sldId id="339" r:id="rId79"/>
    <p:sldId id="340" r:id="rId80"/>
    <p:sldId id="341" r:id="rId81"/>
    <p:sldId id="343" r:id="rId82"/>
    <p:sldId id="361" r:id="rId83"/>
    <p:sldId id="362" r:id="rId84"/>
    <p:sldId id="364" r:id="rId85"/>
    <p:sldId id="344" r:id="rId86"/>
    <p:sldId id="360" r:id="rId87"/>
    <p:sldId id="333" r:id="rId88"/>
    <p:sldId id="332" r:id="rId89"/>
    <p:sldId id="334" r:id="rId90"/>
    <p:sldId id="345" r:id="rId91"/>
    <p:sldId id="346" r:id="rId92"/>
    <p:sldId id="366" r:id="rId93"/>
    <p:sldId id="347" r:id="rId94"/>
    <p:sldId id="349" r:id="rId95"/>
    <p:sldId id="350" r:id="rId96"/>
    <p:sldId id="351" r:id="rId97"/>
    <p:sldId id="363" r:id="rId98"/>
    <p:sldId id="367" r:id="rId99"/>
    <p:sldId id="368" r:id="rId100"/>
    <p:sldId id="352" r:id="rId101"/>
    <p:sldId id="353" r:id="rId102"/>
    <p:sldId id="355" r:id="rId103"/>
    <p:sldId id="354" r:id="rId104"/>
    <p:sldId id="369" r:id="rId105"/>
    <p:sldId id="356" r:id="rId106"/>
    <p:sldId id="371" r:id="rId107"/>
    <p:sldId id="357" r:id="rId108"/>
    <p:sldId id="358" r:id="rId109"/>
    <p:sldId id="359" r:id="rId110"/>
    <p:sldId id="370" r:id="rId111"/>
    <p:sldId id="372" r:id="rId112"/>
    <p:sldId id="373" r:id="rId113"/>
    <p:sldId id="378" r:id="rId114"/>
    <p:sldId id="377" r:id="rId115"/>
    <p:sldId id="379" r:id="rId116"/>
    <p:sldId id="380" r:id="rId117"/>
    <p:sldId id="374" r:id="rId118"/>
    <p:sldId id="375" r:id="rId119"/>
    <p:sldId id="381" r:id="rId120"/>
    <p:sldId id="382" r:id="rId121"/>
    <p:sldId id="383" r:id="rId122"/>
    <p:sldId id="384" r:id="rId123"/>
    <p:sldId id="385" r:id="rId124"/>
    <p:sldId id="386" r:id="rId125"/>
    <p:sldId id="387" r:id="rId126"/>
    <p:sldId id="388" r:id="rId127"/>
    <p:sldId id="389" r:id="rId128"/>
    <p:sldId id="390" r:id="rId129"/>
    <p:sldId id="391" r:id="rId130"/>
    <p:sldId id="392" r:id="rId131"/>
    <p:sldId id="393" r:id="rId132"/>
    <p:sldId id="394" r:id="rId133"/>
    <p:sldId id="395" r:id="rId134"/>
    <p:sldId id="400" r:id="rId135"/>
    <p:sldId id="396" r:id="rId136"/>
    <p:sldId id="401" r:id="rId137"/>
    <p:sldId id="402" r:id="rId138"/>
    <p:sldId id="403" r:id="rId139"/>
    <p:sldId id="404" r:id="rId140"/>
    <p:sldId id="405" r:id="rId141"/>
    <p:sldId id="407" r:id="rId142"/>
    <p:sldId id="408" r:id="rId143"/>
    <p:sldId id="409" r:id="rId144"/>
    <p:sldId id="410" r:id="rId145"/>
    <p:sldId id="411" r:id="rId146"/>
    <p:sldId id="413" r:id="rId147"/>
    <p:sldId id="412" r:id="rId148"/>
    <p:sldId id="415" r:id="rId149"/>
    <p:sldId id="416" r:id="rId150"/>
    <p:sldId id="398" r:id="rId151"/>
    <p:sldId id="417" r:id="rId152"/>
    <p:sldId id="418" r:id="rId153"/>
    <p:sldId id="419" r:id="rId154"/>
    <p:sldId id="420" r:id="rId155"/>
    <p:sldId id="421" r:id="rId156"/>
    <p:sldId id="422" r:id="rId157"/>
    <p:sldId id="424" r:id="rId158"/>
    <p:sldId id="423" r:id="rId159"/>
    <p:sldId id="425" r:id="rId160"/>
    <p:sldId id="428" r:id="rId161"/>
    <p:sldId id="429" r:id="rId162"/>
    <p:sldId id="430" r:id="rId163"/>
  </p:sldIdLst>
  <p:sldSz cx="9144000" cy="6858000" type="screen4x3"/>
  <p:notesSz cx="6858000" cy="9144000"/>
  <p:embeddedFontLst>
    <p:embeddedFont>
      <p:font typeface="나눔바른고딕" pitchFamily="50" charset="-127"/>
      <p:regular r:id="rId165"/>
      <p:bold r:id="rId166"/>
    </p:embeddedFont>
    <p:embeddedFont>
      <p:font typeface="맑은 고딕" pitchFamily="50" charset="-127"/>
      <p:regular r:id="rId167"/>
      <p:bold r:id="rId168"/>
    </p:embeddedFont>
    <p:embeddedFont>
      <p:font typeface="나눔고딕 ExtraBold" pitchFamily="50" charset="-127"/>
      <p:bold r:id="rId1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8773"/>
    <a:srgbClr val="EC9584"/>
    <a:srgbClr val="F5711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85526" autoAdjust="0"/>
  </p:normalViewPr>
  <p:slideViewPr>
    <p:cSldViewPr>
      <p:cViewPr>
        <p:scale>
          <a:sx n="100" d="100"/>
          <a:sy n="100" d="100"/>
        </p:scale>
        <p:origin x="-1932" y="-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notesMaster" Target="notesMasters/notesMaster1.xml"/><Relationship Id="rId16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2872F-7666-4D98-B65D-A6740DF67B25}" type="datetimeFigureOut">
              <a:rPr lang="ko-KR" altLang="en-US" smtClean="0"/>
              <a:pPr/>
              <a:t>2017-08-17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33AA2-53C2-4ECC-9B8E-CBF6D50A10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F071-ADA9-40BD-B603-3D8656800BD6}" type="datetimeFigureOut">
              <a:rPr lang="ko-KR" altLang="en-US" smtClean="0"/>
              <a:pPr/>
              <a:t>2017-08-17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78A7-D0CE-4B69-8511-1154A06768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F071-ADA9-40BD-B603-3D8656800BD6}" type="datetimeFigureOut">
              <a:rPr lang="ko-KR" altLang="en-US" smtClean="0"/>
              <a:pPr/>
              <a:t>2017-08-17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78A7-D0CE-4B69-8511-1154A06768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F071-ADA9-40BD-B603-3D8656800BD6}" type="datetimeFigureOut">
              <a:rPr lang="ko-KR" altLang="en-US" smtClean="0"/>
              <a:pPr/>
              <a:t>2017-08-17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78A7-D0CE-4B69-8511-1154A06768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F071-ADA9-40BD-B603-3D8656800BD6}" type="datetimeFigureOut">
              <a:rPr lang="ko-KR" altLang="en-US" smtClean="0"/>
              <a:pPr/>
              <a:t>2017-08-17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78A7-D0CE-4B69-8511-1154A06768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F071-ADA9-40BD-B603-3D8656800BD6}" type="datetimeFigureOut">
              <a:rPr lang="ko-KR" altLang="en-US" smtClean="0"/>
              <a:pPr/>
              <a:t>2017-08-17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78A7-D0CE-4B69-8511-1154A06768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F071-ADA9-40BD-B603-3D8656800BD6}" type="datetimeFigureOut">
              <a:rPr lang="ko-KR" altLang="en-US" smtClean="0"/>
              <a:pPr/>
              <a:t>2017-08-17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78A7-D0CE-4B69-8511-1154A06768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F071-ADA9-40BD-B603-3D8656800BD6}" type="datetimeFigureOut">
              <a:rPr lang="ko-KR" altLang="en-US" smtClean="0"/>
              <a:pPr/>
              <a:t>2017-08-17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78A7-D0CE-4B69-8511-1154A06768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F071-ADA9-40BD-B603-3D8656800BD6}" type="datetimeFigureOut">
              <a:rPr lang="ko-KR" altLang="en-US" smtClean="0"/>
              <a:pPr/>
              <a:t>2017-08-17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78A7-D0CE-4B69-8511-1154A06768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 flipV="1">
            <a:off x="0" y="548680"/>
            <a:ext cx="4427984" cy="432048"/>
            <a:chOff x="0" y="764704"/>
            <a:chExt cx="4427984" cy="4320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" name="직사각형 3"/>
            <p:cNvSpPr/>
            <p:nvPr/>
          </p:nvSpPr>
          <p:spPr>
            <a:xfrm>
              <a:off x="0" y="764704"/>
              <a:ext cx="3923928" cy="4320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" name="직각 삼각형 4"/>
            <p:cNvSpPr/>
            <p:nvPr/>
          </p:nvSpPr>
          <p:spPr>
            <a:xfrm>
              <a:off x="3923928" y="764704"/>
              <a:ext cx="504056" cy="43204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F071-ADA9-40BD-B603-3D8656800BD6}" type="datetimeFigureOut">
              <a:rPr lang="ko-KR" altLang="en-US" smtClean="0"/>
              <a:pPr/>
              <a:t>2017-08-17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78A7-D0CE-4B69-8511-1154A06768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F071-ADA9-40BD-B603-3D8656800BD6}" type="datetimeFigureOut">
              <a:rPr lang="ko-KR" altLang="en-US" smtClean="0"/>
              <a:pPr/>
              <a:t>2017-08-17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78A7-D0CE-4B69-8511-1154A06768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7F071-ADA9-40BD-B603-3D8656800BD6}" type="datetimeFigureOut">
              <a:rPr lang="ko-KR" altLang="en-US" smtClean="0"/>
              <a:pPr/>
              <a:t>2017-08-17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078A7-D0CE-4B69-8511-1154A06768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buntu.com/downloads" TargetMode="External"/><Relationship Id="rId2" Type="http://schemas.openxmlformats.org/officeDocument/2006/relationships/hyperlink" Target="https://www.virtualbox.org/wiki/Download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2483604"/>
            <a:ext cx="7776864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Summer Internship </a:t>
            </a:r>
          </a:p>
          <a:p>
            <a:r>
              <a:rPr lang="en-US" altLang="ko-KR" sz="4400" b="1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suprema</a:t>
            </a:r>
            <a:endParaRPr lang="en-US" altLang="ko-KR" sz="4400" b="1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4149080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서울과학기술대학교</a:t>
            </a:r>
            <a:r>
              <a:rPr lang="en-US" altLang="ko-KR" dirty="0" smtClean="0">
                <a:solidFill>
                  <a:schemeClr val="bg1"/>
                </a:solidFill>
              </a:rPr>
              <a:t> ITM</a:t>
            </a:r>
            <a:r>
              <a:rPr lang="ko-KR" altLang="en-US" dirty="0" smtClean="0">
                <a:solidFill>
                  <a:schemeClr val="bg1"/>
                </a:solidFill>
              </a:rPr>
              <a:t>전공 이주영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55576" y="3995772"/>
            <a:ext cx="525658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755576" y="2339588"/>
            <a:ext cx="525658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580618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1. 4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차 산업혁명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268760"/>
            <a:ext cx="82089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산업혁명의 종류</a:t>
            </a:r>
            <a:endParaRPr lang="en-US" altLang="ko-KR" sz="2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1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차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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인간 대신 기계를 이용한 생산방식 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: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기계적 혁명</a:t>
            </a:r>
            <a:endParaRPr kumimoji="1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바른고딕" pitchFamily="50" charset="-127"/>
              <a:ea typeface="나눔바른고딕" pitchFamily="50" charset="-127"/>
              <a:cs typeface="Times New Roman" pitchFamily="18" charset="0"/>
              <a:sym typeface="Wingdings" pitchFamily="2" charset="2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ko-KR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바른고딕" pitchFamily="50" charset="-127"/>
              <a:ea typeface="나눔바른고딕" pitchFamily="50" charset="-127"/>
              <a:cs typeface="굴림" pitchFamily="50" charset="-127"/>
              <a:sym typeface="Wingdings" pitchFamily="2" charset="2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2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차 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 </a:t>
            </a:r>
            <a:r>
              <a:rPr kumimoji="1" lang="ko-KR" altLang="en-US" dirty="0" smtClean="0"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기계의 자동화를 이용한 생산방식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 : </a:t>
            </a:r>
            <a:r>
              <a:rPr kumimoji="1" lang="en-US" altLang="ko-K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    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 </a:t>
            </a:r>
            <a:r>
              <a:rPr kumimoji="1" lang="en-US" altLang="ko-KR" dirty="0" smtClean="0"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       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전기동력 대량생산 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(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컨베이어 벨트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)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바른고딕" pitchFamily="50" charset="-127"/>
              <a:ea typeface="나눔바른고딕" pitchFamily="50" charset="-127"/>
              <a:cs typeface="굴림" pitchFamily="50" charset="-127"/>
              <a:sym typeface="Wingdings" pitchFamily="2" charset="2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3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차 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 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2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차 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+ IT: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컴퓨터를 통한 생산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,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유통 시스템 자동화</a:t>
            </a:r>
            <a:endParaRPr kumimoji="1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바른고딕" pitchFamily="50" charset="-127"/>
              <a:ea typeface="나눔바른고딕" pitchFamily="50" charset="-127"/>
              <a:cs typeface="Times New Roman" pitchFamily="18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ko-KR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바른고딕" pitchFamily="50" charset="-127"/>
              <a:ea typeface="나눔바른고딕" pitchFamily="50" charset="-127"/>
              <a:cs typeface="굴림" pitchFamily="50" charset="-127"/>
              <a:sym typeface="Wingdings" pitchFamily="2" charset="2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4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차 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 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3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차 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+ AI, ICT :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생산 시스템과 만들어진 제품 자체의 지능화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,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인터넷 </a:t>
            </a:r>
            <a:r>
              <a:rPr kumimoji="1" lang="en-US" altLang="ko-KR" dirty="0"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 </a:t>
            </a:r>
            <a:r>
              <a:rPr kumimoji="1" lang="en-US" altLang="ko-KR" dirty="0" smtClean="0"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  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 </a:t>
            </a:r>
            <a:r>
              <a:rPr kumimoji="1" lang="en-US" altLang="ko-K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      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네트워크로 연결된 학습능력 </a:t>
            </a:r>
            <a:endParaRPr kumimoji="1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바른고딕" pitchFamily="50" charset="-127"/>
              <a:ea typeface="나눔바른고딕" pitchFamily="50" charset="-127"/>
              <a:cs typeface="Times New Roman" pitchFamily="18" charset="0"/>
              <a:sym typeface="Wingdings" pitchFamily="2" charset="2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 </a:t>
            </a:r>
            <a:r>
              <a:rPr kumimoji="1" lang="en-US" altLang="ko-KR" dirty="0" smtClean="0"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        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-&gt;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고객맞춤형 제품과 서비스</a:t>
            </a:r>
            <a:endParaRPr kumimoji="1" lang="en-US" altLang="ko-KR" dirty="0" smtClean="0">
              <a:latin typeface="나눔바른고딕" pitchFamily="50" charset="-127"/>
              <a:ea typeface="나눔바른고딕" pitchFamily="50" charset="-127"/>
              <a:cs typeface="Times New Roman" pitchFamily="18" charset="0"/>
              <a:sym typeface="Wingdings" pitchFamily="2" charset="2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 </a:t>
            </a:r>
            <a:r>
              <a:rPr kumimoji="1" lang="en-US" altLang="ko-K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       ex)</a:t>
            </a:r>
            <a:r>
              <a:rPr kumimoji="1" lang="ko-KR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아이워치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,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기어 시리즈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, 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자율주행차량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, 3D</a:t>
            </a:r>
            <a:r>
              <a:rPr kumimoji="1" lang="ko-KR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프린팅</a:t>
            </a:r>
            <a:r>
              <a:rPr kumimoji="1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 등</a:t>
            </a:r>
            <a:endParaRPr kumimoji="1" lang="ko-KR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바른고딕" pitchFamily="50" charset="-127"/>
              <a:ea typeface="나눔바른고딕" pitchFamily="50" charset="-127"/>
              <a:cs typeface="굴림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5816" y="1916832"/>
            <a:ext cx="1152128" cy="2016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stm32f4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076056" y="1916832"/>
            <a:ext cx="1152128" cy="2016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SFM6020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" name="직선 연결선 4"/>
          <p:cNvCxnSpPr>
            <a:stCxn id="2" idx="3"/>
            <a:endCxn id="3" idx="1"/>
          </p:cNvCxnSpPr>
          <p:nvPr/>
        </p:nvCxnSpPr>
        <p:spPr>
          <a:xfrm>
            <a:off x="4067944" y="2924944"/>
            <a:ext cx="10081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228184" y="2924944"/>
            <a:ext cx="10081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236296" y="2276872"/>
            <a:ext cx="864096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fingerprint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5576" y="1916832"/>
            <a:ext cx="1152128" cy="2016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console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907704" y="2924944"/>
            <a:ext cx="10081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2" idx="1"/>
            <a:endCxn id="9" idx="3"/>
          </p:cNvCxnSpPr>
          <p:nvPr/>
        </p:nvCxnSpPr>
        <p:spPr>
          <a:xfrm flipH="1">
            <a:off x="1907704" y="2924944"/>
            <a:ext cx="100811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4067944" y="2924944"/>
            <a:ext cx="100811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1907704" y="2924944"/>
            <a:ext cx="100811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067944" y="2924944"/>
            <a:ext cx="10081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4067944" y="2924944"/>
            <a:ext cx="100811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4067944" y="2924944"/>
            <a:ext cx="100811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228184" y="2924944"/>
            <a:ext cx="10081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6228184" y="2924944"/>
            <a:ext cx="100811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228184" y="2924944"/>
            <a:ext cx="100811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2" idx="2"/>
          </p:cNvCxnSpPr>
          <p:nvPr/>
        </p:nvCxnSpPr>
        <p:spPr>
          <a:xfrm>
            <a:off x="3491880" y="3933056"/>
            <a:ext cx="0" cy="720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2987824" y="4653136"/>
            <a:ext cx="1080120" cy="93610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Buzzer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987824" y="4653136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1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467380"/>
            <a:ext cx="9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stm32f4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과 </a:t>
            </a:r>
            <a:r>
              <a:rPr lang="en-US" altLang="ko-KR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sfm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6020 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연결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기능 살리기</a:t>
            </a:r>
            <a:endParaRPr lang="en-US" altLang="ko-KR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(enroll, identify, verify) , buzzer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연결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83968" y="4797152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GPIOF 11 output connect 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24744"/>
            <a:ext cx="3312368" cy="339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139952" y="1268760"/>
            <a:ext cx="36724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프로그램 실행</a:t>
            </a:r>
            <a:endParaRPr lang="en-US" altLang="ko-KR" dirty="0" smtClean="0"/>
          </a:p>
          <a:p>
            <a:r>
              <a:rPr lang="en-US" altLang="ko-KR" dirty="0" smtClean="0"/>
              <a:t>1-1. communication setup</a:t>
            </a:r>
          </a:p>
          <a:p>
            <a:r>
              <a:rPr lang="en-US" altLang="ko-KR" dirty="0" smtClean="0"/>
              <a:t>-&gt; connect with SFM6020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Type &gt;&gt; 1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1-2. connect</a:t>
            </a:r>
          </a:p>
          <a:p>
            <a:r>
              <a:rPr lang="en-US" altLang="ko-KR" dirty="0" smtClean="0"/>
              <a:t>Type&gt;&gt;  1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4695825"/>
            <a:ext cx="3312368" cy="2021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 t="40050"/>
          <a:stretch>
            <a:fillRect/>
          </a:stretch>
        </p:blipFill>
        <p:spPr bwMode="auto">
          <a:xfrm>
            <a:off x="5724128" y="3645024"/>
            <a:ext cx="3240360" cy="2132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그룹 14"/>
          <p:cNvGrpSpPr/>
          <p:nvPr/>
        </p:nvGrpSpPr>
        <p:grpSpPr>
          <a:xfrm>
            <a:off x="4355976" y="3573016"/>
            <a:ext cx="1368152" cy="1368152"/>
            <a:chOff x="4355976" y="3573016"/>
            <a:chExt cx="1368152" cy="1368152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4355976" y="3573016"/>
              <a:ext cx="0" cy="136815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4355976" y="4902613"/>
              <a:ext cx="136815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/>
          <p:cNvSpPr/>
          <p:nvPr/>
        </p:nvSpPr>
        <p:spPr>
          <a:xfrm>
            <a:off x="5724128" y="4941168"/>
            <a:ext cx="2232248" cy="2880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876256" y="587727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&lt;result&gt;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20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stm32f4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과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sfm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6020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연결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68760"/>
            <a:ext cx="7354589" cy="5287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/>
        </p:nvSpPr>
        <p:spPr>
          <a:xfrm>
            <a:off x="467544" y="2420888"/>
            <a:ext cx="3960440" cy="50405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44008" y="2492896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Changed UART setting 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stm32f4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과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sfm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6020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연결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83568" y="5301208"/>
            <a:ext cx="17281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24128" y="4797152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Connection status: 0 disconnected</a:t>
            </a:r>
          </a:p>
          <a:p>
            <a:pPr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Connection status: 1</a:t>
            </a: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connected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24744"/>
            <a:ext cx="36957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139952" y="1268760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2. Enroll the user’s fingerprint</a:t>
            </a:r>
          </a:p>
          <a:p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Type&gt;&gt; 2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2348880"/>
            <a:ext cx="348615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796136" y="465313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&lt;result&gt;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기능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Enroll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기능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Enroll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24744"/>
            <a:ext cx="6638925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95536" y="4077072"/>
            <a:ext cx="4752528" cy="50405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20072" y="407707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Enroll packet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생성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-&gt; send packet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5634350" cy="5379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>
          <a:xfrm>
            <a:off x="755576" y="1772816"/>
            <a:ext cx="4752528" cy="50405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43608" y="4221088"/>
            <a:ext cx="4824536" cy="57606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084168" y="4653136"/>
            <a:ext cx="2592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If user success to enroll the fingerprint,</a:t>
            </a:r>
          </a:p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Buzzer ring once.</a:t>
            </a:r>
          </a:p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or not, Buzzer ring twice.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6176" y="1556792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Check scan status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Check enroll status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43608" y="5589240"/>
            <a:ext cx="4824536" cy="57606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51520" y="508610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기능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Enroll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기능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Identify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340768"/>
            <a:ext cx="384810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39552" y="1340768"/>
            <a:ext cx="3744416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Enter ‘Identify’</a:t>
            </a:r>
          </a:p>
          <a:p>
            <a:pPr marL="342900" indent="-342900">
              <a:lnSpc>
                <a:spcPct val="150000"/>
              </a:lnSpc>
              <a:buFont typeface="Symbol"/>
              <a:buChar char="Þ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Type 3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2. Scan fingerprint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3. Identify the ID of the fingerprint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00808"/>
            <a:ext cx="5869799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95536" y="548680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기능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Identify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196752"/>
            <a:ext cx="45148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직선 화살표 연결선 7"/>
          <p:cNvCxnSpPr/>
          <p:nvPr/>
        </p:nvCxnSpPr>
        <p:spPr>
          <a:xfrm flipV="1">
            <a:off x="4788024" y="1484784"/>
            <a:ext cx="741734" cy="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08104" y="1290246"/>
            <a:ext cx="3563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Identify packet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생성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, send packet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355976" y="2011142"/>
            <a:ext cx="741734" cy="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76056" y="1744596"/>
            <a:ext cx="399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Fingerprint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실행 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&amp; packet receive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4088" y="2852936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Flag : scan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결과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Param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: ID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결과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Size : sub ID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결과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5576" y="2060848"/>
            <a:ext cx="5112568" cy="3600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15616" y="4653136"/>
            <a:ext cx="5112568" cy="3600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52120" y="5085184"/>
            <a:ext cx="2592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If user success to identify the ID,</a:t>
            </a: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Buzzer ring once.</a:t>
            </a: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or not, Buzzer ring twice.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365093" y="4619683"/>
            <a:ext cx="10801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408750" y="5589240"/>
            <a:ext cx="10801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23528" y="2492896"/>
            <a:ext cx="6524625" cy="4295775"/>
            <a:chOff x="323528" y="2492896"/>
            <a:chExt cx="6524625" cy="4295775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528" y="2492896"/>
              <a:ext cx="6524625" cy="429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539552" y="2852936"/>
              <a:ext cx="2232248" cy="576064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23528" y="3501008"/>
              <a:ext cx="4536504" cy="576064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39552" y="5085184"/>
              <a:ext cx="5832648" cy="50405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95536" y="1700808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등록된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id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와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fingerprint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가 일치하는지 검사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59832" y="2762925"/>
            <a:ext cx="4608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ID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입력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Gets(</a:t>
            </a:r>
            <a:r>
              <a:rPr lang="en-US" altLang="ko-KR" sz="1400" dirty="0" err="1" smtClean="0">
                <a:latin typeface="나눔바른고딕" pitchFamily="50" charset="-127"/>
                <a:ea typeface="나눔바른고딕" pitchFamily="50" charset="-127"/>
              </a:rPr>
              <a:t>strID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) 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에서 </a:t>
            </a:r>
            <a:r>
              <a:rPr lang="en-US" altLang="ko-KR" sz="1400" dirty="0" err="1" smtClean="0">
                <a:latin typeface="나눔바른고딕" pitchFamily="50" charset="-127"/>
                <a:ea typeface="나눔바른고딕" pitchFamily="50" charset="-127"/>
              </a:rPr>
              <a:t>scanf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로 수정 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-&gt; 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보안 상의 문제로 실행 및 컴파일 에러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4048" y="357301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Packet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생성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&amp; send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16216" y="4797152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Flag : scan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결과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Param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: ID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결과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Size : sub ID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결과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1124744"/>
            <a:ext cx="36004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95536" y="548680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기능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Ver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ify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40768"/>
            <a:ext cx="64770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>
          <a:xfrm>
            <a:off x="899592" y="2348880"/>
            <a:ext cx="5832648" cy="115212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08104" y="4221088"/>
            <a:ext cx="2592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If user success to verify the user,</a:t>
            </a: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Buzzer ring once.</a:t>
            </a: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or not, Buzzer ring twice.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857998" y="2747475"/>
            <a:ext cx="12961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70554" y="4437112"/>
            <a:ext cx="10801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5536" y="548680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기능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Ver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ify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580618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1. 4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차 산업혁명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700808"/>
            <a:ext cx="5688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4</a:t>
            </a:r>
            <a:r>
              <a:rPr lang="ko-KR" altLang="en-US" sz="2000" b="1" dirty="0" smtClean="0"/>
              <a:t>차 산업혁명의 배경</a:t>
            </a:r>
            <a:endParaRPr lang="en-US" altLang="ko-KR" sz="2000" b="1" dirty="0" smtClean="0"/>
          </a:p>
          <a:p>
            <a:pPr>
              <a:buFont typeface="Wingdings" pitchFamily="2" charset="2"/>
              <a:buChar char="ü"/>
            </a:pPr>
            <a:endParaRPr lang="en-US" altLang="ko-KR" sz="2000" b="1" dirty="0"/>
          </a:p>
          <a:p>
            <a:pPr>
              <a:buFont typeface="Wingdings" pitchFamily="2" charset="2"/>
              <a:buChar char="ü"/>
            </a:pP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2409385"/>
            <a:ext cx="7992888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로봇의 개발로 로봇을 이용한 생산 시작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로봇의 가격 </a:t>
            </a:r>
            <a:r>
              <a:rPr lang="en-US" altLang="ko-KR" dirty="0" smtClean="0"/>
              <a:t>&gt;&gt; </a:t>
            </a:r>
            <a:r>
              <a:rPr lang="ko-KR" altLang="en-US" dirty="0" smtClean="0"/>
              <a:t>인건비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로봇의 존재에도 불구하고 여전히 인력이 많이 필요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로봇과 인터넷 기반의 생산공장의 등장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-&gt; </a:t>
            </a:r>
            <a:r>
              <a:rPr lang="ko-KR" altLang="en-US" dirty="0" smtClean="0"/>
              <a:t>현재의 공장보다 훨씬 적은 인력 필요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</a:pPr>
            <a:r>
              <a:rPr lang="en-US" altLang="ko-KR" dirty="0" smtClean="0"/>
              <a:t>    -&gt;</a:t>
            </a:r>
            <a:r>
              <a:rPr lang="ko-KR" altLang="en-US" dirty="0"/>
              <a:t> </a:t>
            </a:r>
            <a:r>
              <a:rPr lang="ko-KR" altLang="en-US" dirty="0" smtClean="0"/>
              <a:t>상품의 완전한 맞춤 생산 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속도도 훨씬 빨라짐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2063" y="1266825"/>
            <a:ext cx="6619875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>
          <a:xfrm>
            <a:off x="1331640" y="3140968"/>
            <a:ext cx="4536504" cy="57606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35696" y="3861048"/>
            <a:ext cx="5616624" cy="64807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940152" y="4581128"/>
            <a:ext cx="2592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If user success to delete all data,</a:t>
            </a: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Buzzer ring once.</a:t>
            </a: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or not, Buzzer ring twice.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195736" y="4365104"/>
            <a:ext cx="12241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40152" y="321297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Packet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생성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&amp; send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536" y="548680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기능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– Delete all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4509120"/>
            <a:ext cx="57531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3528" y="548680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7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24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온습도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센서 연결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412776"/>
            <a:ext cx="3710930" cy="1873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835696" y="321297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&lt;DHT 11&gt;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4716016" y="2780928"/>
            <a:ext cx="648072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36096" y="262762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GPIO PIN E 1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에 연결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3608" y="407707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*How to work </a:t>
            </a:r>
            <a:endParaRPr lang="ko-KR" altLang="en-US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온습도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센서 연결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268760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One wire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통신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: GPIOE 1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로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input/output 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모두 동작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Output : Connection part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r="74967"/>
          <a:stretch>
            <a:fillRect/>
          </a:stretch>
        </p:blipFill>
        <p:spPr bwMode="auto">
          <a:xfrm>
            <a:off x="2555776" y="2564904"/>
            <a:ext cx="144016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그룹 7"/>
          <p:cNvGrpSpPr/>
          <p:nvPr/>
        </p:nvGrpSpPr>
        <p:grpSpPr>
          <a:xfrm>
            <a:off x="1403648" y="2492896"/>
            <a:ext cx="1008112" cy="1152128"/>
            <a:chOff x="4355976" y="3573016"/>
            <a:chExt cx="1368152" cy="1368152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4355976" y="3573016"/>
              <a:ext cx="0" cy="136815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>
              <a:off x="4355976" y="4902613"/>
              <a:ext cx="136815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971600" y="4581128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Input: Data transfer part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403648" y="5085184"/>
            <a:ext cx="1008112" cy="864096"/>
            <a:chOff x="4355976" y="3573016"/>
            <a:chExt cx="1368152" cy="1368152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355976" y="3573016"/>
              <a:ext cx="0" cy="136815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4355976" y="4902613"/>
              <a:ext cx="136815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 l="22529"/>
          <a:stretch>
            <a:fillRect/>
          </a:stretch>
        </p:blipFill>
        <p:spPr bwMode="auto">
          <a:xfrm>
            <a:off x="2483768" y="5086350"/>
            <a:ext cx="4456956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타원 16"/>
          <p:cNvSpPr/>
          <p:nvPr/>
        </p:nvSpPr>
        <p:spPr>
          <a:xfrm>
            <a:off x="2987824" y="3212976"/>
            <a:ext cx="648072" cy="28803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419872" y="2852936"/>
            <a:ext cx="648072" cy="28803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0" name="직선 화살표 연결선 19"/>
          <p:cNvCxnSpPr>
            <a:stCxn id="17" idx="6"/>
          </p:cNvCxnSpPr>
          <p:nvPr/>
        </p:nvCxnSpPr>
        <p:spPr>
          <a:xfrm>
            <a:off x="3635896" y="3356992"/>
            <a:ext cx="1008112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44008" y="321297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Output reset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76056" y="278092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Output set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4067944" y="2996952"/>
            <a:ext cx="1008112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2483768" y="5733256"/>
            <a:ext cx="648072" cy="28803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131840" y="5301208"/>
            <a:ext cx="648072" cy="28803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32240" y="5230941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Low :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ReadPin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=0</a:t>
            </a:r>
          </a:p>
          <a:p>
            <a:pPr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High: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ReadPin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=1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5888" y="2564904"/>
          <a:ext cx="175185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982"/>
                <a:gridCol w="218982"/>
                <a:gridCol w="218982"/>
                <a:gridCol w="218982"/>
                <a:gridCol w="218982"/>
                <a:gridCol w="218982"/>
                <a:gridCol w="218982"/>
                <a:gridCol w="218982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2627784" y="2564904"/>
          <a:ext cx="175185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982"/>
                <a:gridCol w="218982"/>
                <a:gridCol w="218982"/>
                <a:gridCol w="218982"/>
                <a:gridCol w="218982"/>
                <a:gridCol w="218982"/>
                <a:gridCol w="218982"/>
                <a:gridCol w="218982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4644008" y="2564904"/>
          <a:ext cx="175185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982"/>
                <a:gridCol w="218982"/>
                <a:gridCol w="218982"/>
                <a:gridCol w="218982"/>
                <a:gridCol w="218982"/>
                <a:gridCol w="218982"/>
                <a:gridCol w="218982"/>
                <a:gridCol w="218982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6660232" y="2564904"/>
          <a:ext cx="175185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982"/>
                <a:gridCol w="218982"/>
                <a:gridCol w="229684"/>
                <a:gridCol w="208280"/>
                <a:gridCol w="218982"/>
                <a:gridCol w="218982"/>
                <a:gridCol w="218982"/>
                <a:gridCol w="218982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/>
        </p:nvGraphicFramePr>
        <p:xfrm>
          <a:off x="3419872" y="5877272"/>
          <a:ext cx="175185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982"/>
                <a:gridCol w="218982"/>
                <a:gridCol w="218982"/>
                <a:gridCol w="218982"/>
                <a:gridCol w="218982"/>
                <a:gridCol w="218982"/>
                <a:gridCol w="218982"/>
                <a:gridCol w="218982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55576" y="1268760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&lt;8bits * 5 = 40bits&gt;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5576" y="2996952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Humidity 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43808" y="2996952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Humidity decimal 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60032" y="2996952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Temperature 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88224" y="2996952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Temperature decimal 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779912" y="5445224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checksum 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2" name="오른쪽 중괄호 41"/>
          <p:cNvSpPr/>
          <p:nvPr/>
        </p:nvSpPr>
        <p:spPr>
          <a:xfrm rot="5400000">
            <a:off x="2141730" y="2978950"/>
            <a:ext cx="576064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오른쪽 중괄호 42"/>
          <p:cNvSpPr/>
          <p:nvPr/>
        </p:nvSpPr>
        <p:spPr>
          <a:xfrm rot="5400000">
            <a:off x="6102170" y="2906942"/>
            <a:ext cx="576064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5536" y="1700808"/>
            <a:ext cx="799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Checksum should be same with sum of humidity, humidity decimal, temperature and temperature decimal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051720" y="4355812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SUM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940152" y="429309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SUM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9" name="오른쪽 중괄호 48"/>
          <p:cNvSpPr/>
          <p:nvPr/>
        </p:nvSpPr>
        <p:spPr>
          <a:xfrm rot="5400000">
            <a:off x="3959932" y="3465004"/>
            <a:ext cx="720080" cy="324036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251520" y="2348880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1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411760" y="2348880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2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4427984" y="2348880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3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6444208" y="2348880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4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3203848" y="5661248"/>
            <a:ext cx="360040" cy="360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5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온습도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센서 연결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196752"/>
            <a:ext cx="3299310" cy="322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496" y="580618"/>
            <a:ext cx="9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7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25,26,27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온습도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센서 연결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테스트</a:t>
            </a:r>
            <a:endParaRPr lang="ko-KR" altLang="en-US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4572000" y="2564904"/>
            <a:ext cx="10801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24128" y="234888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255 =&gt; error 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9632" y="4797152"/>
            <a:ext cx="5760640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HAL_Delay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: millisecond delay</a:t>
            </a:r>
          </a:p>
          <a:p>
            <a:pPr>
              <a:lnSpc>
                <a:spcPct val="150000"/>
              </a:lnSpc>
              <a:buFont typeface="Symbol"/>
              <a:buChar char="Þ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We need microsecond delay</a:t>
            </a:r>
          </a:p>
          <a:p>
            <a:pPr>
              <a:lnSpc>
                <a:spcPct val="150000"/>
              </a:lnSpc>
              <a:buFont typeface="Symbol"/>
              <a:buChar char="Þ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Used another Delay library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온습도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센서 연결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테스트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1340768"/>
            <a:ext cx="51125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Tried various library for measurement of humidity and temperature</a:t>
            </a:r>
          </a:p>
          <a:p>
            <a:pPr>
              <a:buFont typeface="Wingdings" pitchFamily="2" charset="2"/>
              <a:buChar char="ü"/>
            </a:pP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System clock and Delay (ms or us) affect a lot to result</a:t>
            </a:r>
          </a:p>
          <a:p>
            <a:pPr>
              <a:buFont typeface="Wingdings" pitchFamily="2" charset="2"/>
              <a:buChar char="ü"/>
            </a:pP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Even though there are similar sensors and perfect library for them, the way for DHT11 is different cause algorithm of data transfer is quite different</a:t>
            </a:r>
          </a:p>
          <a:p>
            <a:pPr>
              <a:buFont typeface="Wingdings" pitchFamily="2" charset="2"/>
              <a:buChar char="ü"/>
            </a:pP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=&gt; Reasons of failure 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772816"/>
            <a:ext cx="5625483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9552" y="119675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First result of reasonable value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1556792"/>
            <a:ext cx="3821272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직선 화살표 연결선 7"/>
          <p:cNvCxnSpPr/>
          <p:nvPr/>
        </p:nvCxnSpPr>
        <p:spPr>
          <a:xfrm>
            <a:off x="5796136" y="4077072"/>
            <a:ext cx="0" cy="93610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32040" y="5085184"/>
            <a:ext cx="21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Humidity value is too high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and </a:t>
            </a: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there is checksum error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온습도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센서 연결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테스트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635896" y="1460822"/>
            <a:ext cx="5616624" cy="542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/>
              <a:t>if ( (</a:t>
            </a:r>
            <a:r>
              <a:rPr lang="en-US" altLang="ko-KR" sz="1050" dirty="0" err="1" smtClean="0"/>
              <a:t>i</a:t>
            </a:r>
            <a:r>
              <a:rPr lang="en-US" altLang="ko-KR" sz="1050" dirty="0" smtClean="0"/>
              <a:t> &gt;= 4) &amp;&amp; (</a:t>
            </a:r>
            <a:r>
              <a:rPr lang="en-US" altLang="ko-KR" sz="1050" dirty="0" err="1" smtClean="0"/>
              <a:t>i</a:t>
            </a:r>
            <a:r>
              <a:rPr lang="en-US" altLang="ko-KR" sz="1050" dirty="0" smtClean="0"/>
              <a:t> % 2 == 0) )</a:t>
            </a:r>
          </a:p>
          <a:p>
            <a:r>
              <a:rPr lang="en-US" altLang="ko-KR" sz="1050" dirty="0" smtClean="0"/>
              <a:t>{</a:t>
            </a:r>
          </a:p>
          <a:p>
            <a:r>
              <a:rPr lang="en-US" altLang="ko-KR" sz="1050" dirty="0" smtClean="0"/>
              <a:t>/* shove each bit into the storage bytes */</a:t>
            </a:r>
          </a:p>
          <a:p>
            <a:r>
              <a:rPr lang="en-US" altLang="ko-KR" sz="1050" dirty="0" smtClean="0"/>
              <a:t>			</a:t>
            </a:r>
          </a:p>
          <a:p>
            <a:r>
              <a:rPr lang="en-US" altLang="ko-KR" sz="1050" dirty="0" smtClean="0"/>
              <a:t>	if(counter&lt;15)</a:t>
            </a:r>
          </a:p>
          <a:p>
            <a:r>
              <a:rPr lang="en-US" altLang="ko-KR" sz="1050" dirty="0" smtClean="0"/>
              <a:t>	{</a:t>
            </a:r>
          </a:p>
          <a:p>
            <a:r>
              <a:rPr lang="en-US" altLang="ko-KR" sz="1050" dirty="0" smtClean="0"/>
              <a:t>		Value[j / 8] &lt;&lt;= 1;  //0 </a:t>
            </a:r>
            <a:r>
              <a:rPr lang="en-US" altLang="ko-KR" sz="1050" dirty="0" err="1" smtClean="0"/>
              <a:t>durint</a:t>
            </a:r>
            <a:r>
              <a:rPr lang="en-US" altLang="ko-KR" sz="1050" dirty="0" smtClean="0"/>
              <a:t> ~30us</a:t>
            </a:r>
          </a:p>
          <a:p>
            <a:r>
              <a:rPr lang="en-US" altLang="ko-KR" sz="1050" dirty="0" smtClean="0"/>
              <a:t>		</a:t>
            </a:r>
          </a:p>
          <a:p>
            <a:r>
              <a:rPr lang="en-US" altLang="ko-KR" sz="1050" dirty="0" smtClean="0"/>
              <a:t>	}</a:t>
            </a:r>
          </a:p>
          <a:p>
            <a:r>
              <a:rPr lang="en-US" altLang="ko-KR" sz="1050" dirty="0" smtClean="0"/>
              <a:t>	else</a:t>
            </a:r>
          </a:p>
          <a:p>
            <a:r>
              <a:rPr lang="en-US" altLang="ko-KR" sz="1050" dirty="0" smtClean="0"/>
              <a:t>	{</a:t>
            </a:r>
          </a:p>
          <a:p>
            <a:r>
              <a:rPr lang="en-US" altLang="ko-KR" sz="1050" dirty="0" smtClean="0"/>
              <a:t>		Value[j / 8] &lt;&lt;= 1;   </a:t>
            </a:r>
          </a:p>
          <a:p>
            <a:r>
              <a:rPr lang="en-US" altLang="ko-KR" sz="1050" dirty="0" smtClean="0"/>
              <a:t>		Value[j / 8]|=1;        //1 during ~70us</a:t>
            </a:r>
          </a:p>
          <a:p>
            <a:r>
              <a:rPr lang="en-US" altLang="ko-KR" sz="1050" dirty="0" smtClean="0"/>
              <a:t>	}</a:t>
            </a:r>
          </a:p>
          <a:p>
            <a:r>
              <a:rPr lang="en-US" altLang="ko-KR" sz="1050" dirty="0" smtClean="0"/>
              <a:t>	j++;</a:t>
            </a:r>
          </a:p>
          <a:p>
            <a:r>
              <a:rPr lang="en-US" altLang="ko-KR" sz="1050" dirty="0" smtClean="0"/>
              <a:t>}</a:t>
            </a:r>
          </a:p>
          <a:p>
            <a:r>
              <a:rPr lang="en-US" altLang="ko-KR" sz="1050" dirty="0" smtClean="0"/>
              <a:t>}</a:t>
            </a:r>
          </a:p>
          <a:p>
            <a:r>
              <a:rPr lang="en-US" altLang="ko-KR" sz="1050" dirty="0" smtClean="0"/>
              <a:t>if ( (j &gt;= 40) &amp;&amp;(Value[4] == ( (Value[0] + Value[1] + Value[2] + Value[3]) &amp; 0xFF) ) )</a:t>
            </a:r>
          </a:p>
          <a:p>
            <a:r>
              <a:rPr lang="en-US" altLang="ko-KR" sz="1050" dirty="0" smtClean="0"/>
              <a:t>{</a:t>
            </a:r>
          </a:p>
          <a:p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gError</a:t>
            </a:r>
            <a:r>
              <a:rPr lang="en-US" altLang="ko-KR" sz="1050" dirty="0" smtClean="0"/>
              <a:t>=0;</a:t>
            </a:r>
          </a:p>
          <a:p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Rh</a:t>
            </a:r>
            <a:r>
              <a:rPr lang="en-US" altLang="ko-KR" sz="1050" dirty="0" smtClean="0"/>
              <a:t>=Value[0];</a:t>
            </a:r>
          </a:p>
          <a:p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RhDec</a:t>
            </a:r>
            <a:r>
              <a:rPr lang="en-US" altLang="ko-KR" sz="1050" dirty="0" smtClean="0"/>
              <a:t>=Value[1];</a:t>
            </a:r>
          </a:p>
          <a:p>
            <a:r>
              <a:rPr lang="en-US" altLang="ko-KR" sz="1050" dirty="0" smtClean="0"/>
              <a:t>	Temp=Value[2];</a:t>
            </a:r>
          </a:p>
          <a:p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TempDec</a:t>
            </a:r>
            <a:r>
              <a:rPr lang="en-US" altLang="ko-KR" sz="1050" dirty="0" smtClean="0"/>
              <a:t>=Value[3];</a:t>
            </a:r>
          </a:p>
          <a:p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ChkSum</a:t>
            </a:r>
            <a:r>
              <a:rPr lang="en-US" altLang="ko-KR" sz="1050" dirty="0" smtClean="0"/>
              <a:t>=Value[4];</a:t>
            </a:r>
          </a:p>
          <a:p>
            <a:r>
              <a:rPr lang="en-US" altLang="ko-KR" sz="1050" dirty="0" smtClean="0"/>
              <a:t>		</a:t>
            </a:r>
          </a:p>
          <a:p>
            <a:r>
              <a:rPr lang="en-US" altLang="ko-KR" sz="1050" dirty="0" smtClean="0"/>
              <a:t>}</a:t>
            </a:r>
          </a:p>
          <a:p>
            <a:r>
              <a:rPr lang="en-US" altLang="ko-KR" sz="1050" dirty="0" smtClean="0"/>
              <a:t>else//(ChkSum2!= </a:t>
            </a:r>
            <a:r>
              <a:rPr lang="en-US" altLang="ko-KR" sz="1050" dirty="0" err="1" smtClean="0"/>
              <a:t>ChkSum</a:t>
            </a:r>
            <a:r>
              <a:rPr lang="en-US" altLang="ko-KR" sz="1050" dirty="0" smtClean="0"/>
              <a:t>)</a:t>
            </a:r>
          </a:p>
          <a:p>
            <a:r>
              <a:rPr lang="en-US" altLang="ko-KR" sz="1050" dirty="0" smtClean="0"/>
              <a:t>{</a:t>
            </a:r>
          </a:p>
          <a:p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gError</a:t>
            </a:r>
            <a:r>
              <a:rPr lang="en-US" altLang="ko-KR" sz="1050" dirty="0" smtClean="0"/>
              <a:t>=1;</a:t>
            </a:r>
          </a:p>
          <a:p>
            <a:r>
              <a:rPr lang="en-US" altLang="ko-KR" sz="1050" dirty="0" smtClean="0"/>
              <a:t>				</a:t>
            </a:r>
          </a:p>
          <a:p>
            <a:r>
              <a:rPr lang="en-US" altLang="ko-KR" sz="1050" dirty="0" smtClean="0"/>
              <a:t>		</a:t>
            </a:r>
          </a:p>
          <a:p>
            <a:r>
              <a:rPr lang="en-US" altLang="ko-KR" sz="1050" dirty="0" smtClean="0"/>
              <a:t>}</a:t>
            </a:r>
            <a:endParaRPr lang="ko-KR" altLang="en-US" sz="1050" dirty="0"/>
          </a:p>
        </p:txBody>
      </p:sp>
      <p:sp>
        <p:nvSpPr>
          <p:cNvPr id="3" name="직사각형 2"/>
          <p:cNvSpPr/>
          <p:nvPr/>
        </p:nvSpPr>
        <p:spPr>
          <a:xfrm>
            <a:off x="0" y="1776586"/>
            <a:ext cx="3851920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for ( 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 = 0; 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 &lt; 83; ++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 )</a:t>
            </a:r>
          </a:p>
          <a:p>
            <a:r>
              <a:rPr lang="en-US" altLang="ko-KR" sz="1100" dirty="0" smtClean="0"/>
              <a:t>{</a:t>
            </a:r>
          </a:p>
          <a:p>
            <a:r>
              <a:rPr lang="en-US" altLang="ko-KR" sz="1100" dirty="0" smtClean="0"/>
              <a:t>counter = 0;</a:t>
            </a:r>
          </a:p>
          <a:p>
            <a:r>
              <a:rPr lang="en-US" altLang="ko-KR" sz="1100" dirty="0" smtClean="0"/>
              <a:t>while ( </a:t>
            </a:r>
            <a:r>
              <a:rPr lang="en-US" altLang="ko-KR" sz="1100" dirty="0" err="1" smtClean="0"/>
              <a:t>HAL_GPIO_ReadPin</a:t>
            </a:r>
            <a:r>
              <a:rPr lang="en-US" altLang="ko-KR" sz="1100" dirty="0" smtClean="0"/>
              <a:t>(GPIOE, </a:t>
            </a:r>
            <a:r>
              <a:rPr lang="en-US" altLang="ko-KR" sz="1100" dirty="0" err="1" smtClean="0"/>
              <a:t>dht_pin</a:t>
            </a:r>
            <a:r>
              <a:rPr lang="en-US" altLang="ko-KR" sz="1100" dirty="0" smtClean="0"/>
              <a:t>)==</a:t>
            </a:r>
            <a:r>
              <a:rPr lang="en-US" altLang="ko-KR" sz="1100" dirty="0" err="1" smtClean="0"/>
              <a:t>dat_in</a:t>
            </a:r>
            <a:r>
              <a:rPr lang="en-US" altLang="ko-KR" sz="1100" dirty="0" smtClean="0"/>
              <a:t>)</a:t>
            </a:r>
          </a:p>
          <a:p>
            <a:r>
              <a:rPr lang="en-US" altLang="ko-KR" sz="1100" dirty="0" smtClean="0"/>
              <a:t>{</a:t>
            </a:r>
          </a:p>
          <a:p>
            <a:r>
              <a:rPr lang="en-US" altLang="ko-KR" sz="1100" dirty="0" smtClean="0"/>
              <a:t>					</a:t>
            </a:r>
          </a:p>
          <a:p>
            <a:r>
              <a:rPr lang="en-US" altLang="ko-KR" sz="1100" dirty="0" smtClean="0"/>
              <a:t>	if ( counter == 255 )</a:t>
            </a:r>
          </a:p>
          <a:p>
            <a:r>
              <a:rPr lang="en-US" altLang="ko-KR" sz="1100" dirty="0" smtClean="0"/>
              <a:t>	{</a:t>
            </a:r>
          </a:p>
          <a:p>
            <a:r>
              <a:rPr lang="en-US" altLang="ko-KR" sz="1100" dirty="0" smtClean="0"/>
              <a:t>		break; //time out</a:t>
            </a:r>
          </a:p>
          <a:p>
            <a:r>
              <a:rPr lang="en-US" altLang="ko-KR" sz="1100" dirty="0" smtClean="0"/>
              <a:t>	}</a:t>
            </a:r>
          </a:p>
          <a:p>
            <a:r>
              <a:rPr lang="en-US" altLang="ko-KR" sz="1100" dirty="0" smtClean="0"/>
              <a:t>	counter++;</a:t>
            </a:r>
          </a:p>
          <a:p>
            <a:r>
              <a:rPr lang="en-US" altLang="ko-KR" sz="1100" dirty="0" smtClean="0"/>
              <a:t>	Delay( 1 );</a:t>
            </a:r>
          </a:p>
          <a:p>
            <a:r>
              <a:rPr lang="en-US" altLang="ko-KR" sz="1100" dirty="0" smtClean="0"/>
              <a:t>}</a:t>
            </a:r>
          </a:p>
          <a:p>
            <a:r>
              <a:rPr lang="en-US" altLang="ko-KR" sz="1100" dirty="0" err="1" smtClean="0"/>
              <a:t>dat_in</a:t>
            </a:r>
            <a:r>
              <a:rPr lang="en-US" altLang="ko-KR" sz="1100" dirty="0" smtClean="0"/>
              <a:t> = </a:t>
            </a:r>
            <a:r>
              <a:rPr lang="en-US" altLang="ko-KR" sz="1100" dirty="0" err="1" smtClean="0"/>
              <a:t>HAL_GPIO_ReadPin</a:t>
            </a:r>
            <a:r>
              <a:rPr lang="en-US" altLang="ko-KR" sz="1100" dirty="0" smtClean="0"/>
              <a:t>(GPIOE, </a:t>
            </a:r>
            <a:r>
              <a:rPr lang="en-US" altLang="ko-KR" sz="1100" dirty="0" err="1" smtClean="0"/>
              <a:t>dht_pin</a:t>
            </a:r>
            <a:r>
              <a:rPr lang="en-US" altLang="ko-KR" sz="1100" dirty="0" smtClean="0"/>
              <a:t>);</a:t>
            </a:r>
          </a:p>
          <a:p>
            <a:r>
              <a:rPr lang="en-US" altLang="ko-KR" sz="1100" dirty="0" smtClean="0"/>
              <a:t>	 </a:t>
            </a:r>
          </a:p>
          <a:p>
            <a:r>
              <a:rPr lang="en-US" altLang="ko-KR" sz="1100" dirty="0" smtClean="0"/>
              <a:t>	if ( counter == 255)</a:t>
            </a:r>
          </a:p>
          <a:p>
            <a:r>
              <a:rPr lang="en-US" altLang="ko-KR" sz="1100" dirty="0" smtClean="0"/>
              <a:t>	 //time out</a:t>
            </a:r>
          </a:p>
          <a:p>
            <a:r>
              <a:rPr lang="en-US" altLang="ko-KR" sz="1100" dirty="0" smtClean="0"/>
              <a:t>	break;</a:t>
            </a:r>
            <a:endParaRPr lang="ko-KR" altLang="en-US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19675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Success code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온습도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센서 연결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테스트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41529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484784"/>
            <a:ext cx="4133850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온습도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센서 연결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테스트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524071"/>
            <a:ext cx="900100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7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28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온습도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센서 코드 정리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&amp; OS study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295872"/>
            <a:ext cx="59721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7544" y="186382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&lt;main code&gt;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1484784"/>
            <a:ext cx="3744416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95536" y="580618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1. 4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차 산업혁명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405225"/>
            <a:ext cx="5688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4</a:t>
            </a:r>
            <a:r>
              <a:rPr lang="ko-KR" altLang="en-US" sz="2000" b="1" dirty="0" smtClean="0"/>
              <a:t>차 산업혁명이란</a:t>
            </a:r>
            <a:endParaRPr lang="en-US" altLang="ko-KR" sz="2000" b="1" dirty="0" smtClean="0"/>
          </a:p>
          <a:p>
            <a:pPr>
              <a:buFont typeface="Wingdings" pitchFamily="2" charset="2"/>
              <a:buChar char="ü"/>
            </a:pPr>
            <a:endParaRPr lang="en-US" altLang="ko-KR" sz="2000" b="1" dirty="0"/>
          </a:p>
          <a:p>
            <a:pPr>
              <a:buFont typeface="Wingdings" pitchFamily="2" charset="2"/>
              <a:buChar char="ü"/>
            </a:pPr>
            <a:endParaRPr lang="ko-KR" altLang="en-US" sz="2000" b="1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2123844"/>
            <a:ext cx="824440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기업들이 제조업과 정보통신기술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(ICT)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을 </a:t>
            </a:r>
            <a:endParaRPr kumimoji="1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바른고딕" pitchFamily="50" charset="-127"/>
              <a:ea typeface="나눔바른고딕" pitchFamily="50" charset="-127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dirty="0"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 </a:t>
            </a:r>
            <a:r>
              <a:rPr kumimoji="1" lang="en-US" altLang="ko-KR" sz="1600" dirty="0" smtClean="0"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융합하여 작업 경쟁력을 끌어올리고자 하는 </a:t>
            </a:r>
            <a:endParaRPr kumimoji="1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바른고딕" pitchFamily="50" charset="-127"/>
              <a:ea typeface="나눔바른고딕" pitchFamily="50" charset="-127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dirty="0"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 </a:t>
            </a:r>
            <a:r>
              <a:rPr kumimoji="1" lang="en-US" altLang="ko-KR" sz="1600" dirty="0" smtClean="0"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 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차세대 산업혁명을 가리키는 말 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바른고딕" pitchFamily="50" charset="-127"/>
              <a:ea typeface="나눔바른고딕" pitchFamily="50" charset="-127"/>
              <a:cs typeface="굴림" pitchFamily="50" charset="-127"/>
            </a:endParaRPr>
          </a:p>
          <a:p>
            <a:pPr marL="45720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소프트파워를 통한 공장과 제품의 지능화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바른고딕" pitchFamily="50" charset="-127"/>
              <a:ea typeface="나눔바른고딕" pitchFamily="50" charset="-127"/>
              <a:cs typeface="굴림" pitchFamily="50" charset="-127"/>
            </a:endParaRPr>
          </a:p>
          <a:p>
            <a:pPr marL="45720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1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IoT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,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인공지능 등을 이용하여 공장 제품 등 여러 사물에 </a:t>
            </a:r>
            <a:endParaRPr kumimoji="1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바른고딕" pitchFamily="50" charset="-127"/>
              <a:ea typeface="나눔바른고딕" pitchFamily="50" charset="-127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dirty="0"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 </a:t>
            </a:r>
            <a:r>
              <a:rPr kumimoji="1" lang="en-US" altLang="ko-KR" sz="1600" dirty="0" smtClean="0"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지능을 더하고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,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현실과 가상의 공간이 융합된 공간에서 </a:t>
            </a:r>
            <a:endParaRPr kumimoji="1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바른고딕" pitchFamily="50" charset="-127"/>
              <a:ea typeface="나눔바른고딕" pitchFamily="50" charset="-127"/>
              <a:cs typeface="Times New Roman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dirty="0"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 </a:t>
            </a:r>
            <a:r>
              <a:rPr kumimoji="1" lang="en-US" altLang="ko-KR" sz="1600" dirty="0" smtClean="0"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기계와</a:t>
            </a:r>
            <a:r>
              <a:rPr kumimoji="1" lang="ko-KR" alt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기계가 서로 소통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,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협력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,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</a:rPr>
              <a:t>진화하는 것을 단계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바른고딕" pitchFamily="50" charset="-127"/>
              <a:ea typeface="나눔바른고딕" pitchFamily="50" charset="-127"/>
              <a:cs typeface="굴림" pitchFamily="50" charset="-127"/>
            </a:endParaRPr>
          </a:p>
          <a:p>
            <a:pPr lvl="1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데이터를 중심으로 기계의 지능화를 만드는 만큼 데이터 관리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,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보안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, 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itchFamily="50" charset="-127"/>
                <a:ea typeface="나눔바른고딕" pitchFamily="50" charset="-127"/>
                <a:cs typeface="Times New Roman" pitchFamily="18" charset="0"/>
                <a:sym typeface="Wingdings" pitchFamily="2" charset="2"/>
              </a:rPr>
              <a:t>분석이 중요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611396"/>
            <a:ext cx="9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온습도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센서 연결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테스트</a:t>
            </a:r>
            <a:endParaRPr lang="ko-KR" altLang="en-US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196752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&lt;dht11 data read code&gt;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3842101" cy="4753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1628800"/>
            <a:ext cx="4323143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556792"/>
            <a:ext cx="864096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OS (Operating System) </a:t>
            </a:r>
            <a:r>
              <a:rPr lang="ko-KR" altLang="en-US" b="1" dirty="0" smtClean="0">
                <a:latin typeface="나눔바른고딕" pitchFamily="50" charset="-127"/>
                <a:ea typeface="나눔바른고딕" pitchFamily="50" charset="-127"/>
              </a:rPr>
              <a:t>의 구성요소</a:t>
            </a:r>
            <a:endParaRPr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Shell :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사용자와 운영체제의 실제 핵심요소 사이의 인터페이스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Kernel :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운영체제의 내부 요소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컴퓨터가 필요로 하는 가장 기본적인 기능들을 수행하는 소프트웨어 요소들을 포함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Device driver :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컴퓨터와 연결된 주변장치와의 통신을 위한 프로그램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Memory manager : 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컴퓨터의 주 기억 장치 사용을 관리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611396"/>
            <a:ext cx="9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OS study</a:t>
            </a:r>
            <a:endParaRPr lang="ko-KR" altLang="en-US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268760"/>
            <a:ext cx="86409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Embedded platform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: CPU + OS + IDE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OS 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사용시 </a:t>
            </a:r>
            <a:endParaRPr lang="en-US" altLang="ko-KR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/>
              <a:t>	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1. Non –RTOS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	: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같은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자원에 여러 개의 </a:t>
            </a:r>
            <a:r>
              <a:rPr lang="ko-KR" altLang="en-US" dirty="0" err="1" smtClean="0">
                <a:latin typeface="나눔바른고딕" pitchFamily="50" charset="-127"/>
                <a:ea typeface="나눔바른고딕" pitchFamily="50" charset="-127"/>
              </a:rPr>
              <a:t>테스크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동시접근 가능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	2. RTOS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	: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태스크 수 많지 않으나 태스크끼리 우선순위 보장 반드시 필요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OS 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미사용</a:t>
            </a:r>
            <a:endParaRPr lang="en-US" altLang="ko-KR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태스크 수 적고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동시접근이나 우선순위 보장 필요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X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611396"/>
            <a:ext cx="9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OS study</a:t>
            </a:r>
            <a:endParaRPr lang="ko-KR" altLang="en-US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1268760"/>
            <a:ext cx="864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Non – RTOS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772816"/>
            <a:ext cx="3674913" cy="1649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429000"/>
            <a:ext cx="3960440" cy="1564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211960" y="2060848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User program cannot access the resource directly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3717032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User program can access the resource through operating system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5157192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여러 개의 태스크를 효율적으로 관리하는 방법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: scheduling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536" y="611396"/>
            <a:ext cx="9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OS study</a:t>
            </a:r>
            <a:endParaRPr lang="ko-KR" altLang="en-US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124744"/>
            <a:ext cx="582930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OS study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5229200"/>
            <a:ext cx="7488832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Non –RTOS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와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RTOS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차이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Non – RTOS :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각 태스크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=&gt; process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로 구성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RTOS: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각 태스크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=&gt; thread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로 구성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3" y="1628800"/>
            <a:ext cx="3168352" cy="332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403648" y="501317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&lt;Multi Thread&gt;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851920" y="3068960"/>
            <a:ext cx="57606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99992" y="2420888"/>
            <a:ext cx="42484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 smtClean="0"/>
              <a:t>하나의 프로세스 내에서 여러 개 존재</a:t>
            </a:r>
            <a:endParaRPr lang="en-US" altLang="ko-KR" dirty="0" smtClean="0"/>
          </a:p>
          <a:p>
            <a:pPr>
              <a:lnSpc>
                <a:spcPct val="150000"/>
              </a:lnSpc>
              <a:buFont typeface="Symbol"/>
              <a:buChar char="Þ"/>
            </a:pPr>
            <a:r>
              <a:rPr lang="ko-KR" altLang="en-US" dirty="0" smtClean="0"/>
              <a:t>프로세스의 메모리 공간 공유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</a:t>
            </a:r>
            <a:r>
              <a:rPr lang="en-US" altLang="ko-KR" dirty="0" smtClean="0"/>
              <a:t>: data, file </a:t>
            </a:r>
            <a:r>
              <a:rPr lang="ko-KR" altLang="en-US" dirty="0" smtClean="0"/>
              <a:t>공유 </a:t>
            </a:r>
            <a:r>
              <a:rPr lang="en-US" altLang="ko-KR" dirty="0" smtClean="0"/>
              <a:t>-&gt; global </a:t>
            </a:r>
            <a:r>
              <a:rPr lang="ko-KR" altLang="en-US" dirty="0" smtClean="0"/>
              <a:t>변수 공유</a:t>
            </a:r>
            <a:endParaRPr lang="en-US" altLang="ko-KR" dirty="0" smtClean="0"/>
          </a:p>
          <a:p>
            <a:pPr>
              <a:lnSpc>
                <a:spcPct val="150000"/>
              </a:lnSpc>
              <a:buFont typeface="Symbol"/>
              <a:buChar char="Þ"/>
            </a:pPr>
            <a:r>
              <a:rPr lang="en-US" altLang="ko-KR" dirty="0" smtClean="0"/>
              <a:t>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쓰레드의</a:t>
            </a:r>
            <a:r>
              <a:rPr lang="ko-KR" altLang="en-US" dirty="0" smtClean="0"/>
              <a:t> 동작 수행을 위해 </a:t>
            </a:r>
            <a:r>
              <a:rPr lang="en-US" altLang="ko-KR" dirty="0" smtClean="0"/>
              <a:t>register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stack</a:t>
            </a:r>
            <a:r>
              <a:rPr lang="ko-KR" altLang="en-US" dirty="0" smtClean="0"/>
              <a:t>은 독립적으로 가짐</a:t>
            </a:r>
            <a:endParaRPr lang="en-US" altLang="ko-KR" dirty="0" smtClean="0"/>
          </a:p>
          <a:p>
            <a:pPr>
              <a:lnSpc>
                <a:spcPct val="150000"/>
              </a:lnSpc>
              <a:buFont typeface="Symbol"/>
              <a:buChar char="Þ"/>
            </a:pP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OS study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539388"/>
            <a:ext cx="9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OS study</a:t>
            </a:r>
            <a:endParaRPr lang="ko-KR" altLang="en-US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96752"/>
            <a:ext cx="386715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타원 7"/>
          <p:cNvSpPr/>
          <p:nvPr/>
        </p:nvSpPr>
        <p:spPr>
          <a:xfrm>
            <a:off x="1547664" y="1268760"/>
            <a:ext cx="792088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9552" y="3928988"/>
            <a:ext cx="6048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dirty="0" smtClean="0"/>
              <a:t> Program counter</a:t>
            </a:r>
          </a:p>
          <a:p>
            <a:r>
              <a:rPr lang="en-US" altLang="ko-KR" dirty="0" smtClean="0"/>
              <a:t>: CPU</a:t>
            </a:r>
            <a:r>
              <a:rPr lang="ko-KR" altLang="en-US" dirty="0" smtClean="0"/>
              <a:t>의 내부 레지스터 중 하나</a:t>
            </a:r>
            <a:endParaRPr lang="en-US" altLang="ko-KR" dirty="0" smtClean="0"/>
          </a:p>
          <a:p>
            <a:r>
              <a:rPr lang="ko-KR" altLang="en-US" dirty="0" smtClean="0"/>
              <a:t>다음에 실행될 명령어의 주소를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다음에 실행할 코드의 위치를 지정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명령어 포인터 라고도 함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r>
              <a:rPr lang="en-US" altLang="ko-KR" dirty="0" smtClean="0"/>
              <a:t> Multi thread process </a:t>
            </a:r>
            <a:r>
              <a:rPr lang="ko-KR" altLang="en-US" dirty="0" smtClean="0"/>
              <a:t>에서는 각자의 </a:t>
            </a:r>
            <a:r>
              <a:rPr lang="en-US" altLang="ko-KR" dirty="0" smtClean="0"/>
              <a:t>pc </a:t>
            </a:r>
            <a:r>
              <a:rPr lang="ko-KR" altLang="en-US" dirty="0" smtClean="0"/>
              <a:t>를 소유</a:t>
            </a:r>
            <a:endParaRPr lang="en-US" altLang="ko-KR" dirty="0" smtClean="0"/>
          </a:p>
          <a:p>
            <a:pPr>
              <a:buFont typeface="Wingdings" pitchFamily="2" charset="2"/>
              <a:buChar char="ü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쓰레드가</a:t>
            </a:r>
            <a:r>
              <a:rPr lang="ko-KR" altLang="en-US" dirty="0" smtClean="0"/>
              <a:t> 각자 다음에 실행할 명령어에 대한 포인터를 보관해야 하기 때문</a:t>
            </a:r>
            <a:endParaRPr lang="ko-KR" altLang="en-US"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548680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OS study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1412776"/>
            <a:ext cx="489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나눔바른고딕" pitchFamily="50" charset="-127"/>
                <a:ea typeface="나눔바른고딕" pitchFamily="50" charset="-127"/>
              </a:rPr>
              <a:t>FreeRTOS</a:t>
            </a: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  stm32f4 </a:t>
            </a:r>
            <a:r>
              <a:rPr lang="ko-KR" altLang="en-US" b="1" dirty="0" smtClean="0">
                <a:latin typeface="나눔바른고딕" pitchFamily="50" charset="-127"/>
                <a:ea typeface="나눔바른고딕" pitchFamily="50" charset="-127"/>
              </a:rPr>
              <a:t>에 올리기</a:t>
            </a:r>
            <a:endParaRPr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-&gt;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cubeMx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이용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FreeRTOS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이용해서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LED blink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시키기 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buFont typeface="Wingdings" pitchFamily="2" charset="2"/>
              <a:buChar char="ü"/>
            </a:pP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068960"/>
            <a:ext cx="3886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636912"/>
            <a:ext cx="3672408" cy="2562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75656" y="522920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&lt; LED GPIO Init&gt;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0072" y="522920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&lt; Blink task&gt;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628800"/>
            <a:ext cx="6480720" cy="13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39552" y="306896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&lt;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main.c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&gt;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9552" y="1052736"/>
            <a:ext cx="63184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latin typeface="나눔바른고딕" pitchFamily="50" charset="-127"/>
                <a:ea typeface="나눔바른고딕" pitchFamily="50" charset="-127"/>
              </a:rPr>
              <a:t>#define LED1_TASK_PRIO             (tskIDLE_PRIORITY+1) </a:t>
            </a:r>
            <a:r>
              <a:rPr lang="en-US" altLang="ko-KR" sz="11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//task priority 1</a:t>
            </a:r>
            <a:r>
              <a:rPr lang="ko-KR" altLang="en-US" sz="11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순위로 설정</a:t>
            </a:r>
            <a:endParaRPr lang="ko-KR" altLang="en-US" sz="1100" dirty="0">
              <a:solidFill>
                <a:srgbClr val="FF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149080"/>
            <a:ext cx="71532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539552" y="3573016"/>
            <a:ext cx="5977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FreeRTOS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이용해서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LED blink/ </a:t>
            </a:r>
            <a:r>
              <a:rPr lang="ko-KR" altLang="en-US" dirty="0" err="1" smtClean="0">
                <a:latin typeface="나눔바른고딕" pitchFamily="50" charset="-127"/>
                <a:ea typeface="나눔바른고딕" pitchFamily="50" charset="-127"/>
              </a:rPr>
              <a:t>온습도계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센서 동작시키기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611560" y="4725144"/>
            <a:ext cx="57606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59632" y="4653136"/>
            <a:ext cx="6912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DHT11READ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동작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LED blink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동작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536" y="548680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OS study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11960" y="2082428"/>
            <a:ext cx="6696744" cy="2282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b="1" dirty="0" smtClean="0"/>
              <a:t>Thread </a:t>
            </a:r>
            <a:r>
              <a:rPr lang="ko-KR" altLang="en-US" sz="2000" b="1" dirty="0" smtClean="0"/>
              <a:t>생성</a:t>
            </a:r>
            <a:endParaRPr lang="en-US" altLang="ko-KR" sz="2000" b="1" dirty="0" smtClean="0"/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b="1" dirty="0" smtClean="0"/>
              <a:t>Semaphore </a:t>
            </a:r>
            <a:r>
              <a:rPr lang="ko-KR" altLang="en-US" sz="2000" b="1" dirty="0" smtClean="0"/>
              <a:t>생성</a:t>
            </a:r>
            <a:r>
              <a:rPr lang="en-US" altLang="ko-KR" sz="2000" b="1" dirty="0" smtClean="0"/>
              <a:t>/</a:t>
            </a:r>
            <a:r>
              <a:rPr lang="ko-KR" altLang="en-US" sz="2000" b="1" dirty="0" smtClean="0"/>
              <a:t>적용</a:t>
            </a:r>
            <a:endParaRPr lang="en-US" altLang="ko-KR" sz="2000" b="1" dirty="0" smtClean="0"/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b="1" dirty="0" smtClean="0"/>
              <a:t>Thread </a:t>
            </a:r>
            <a:r>
              <a:rPr lang="ko-KR" altLang="en-US" sz="2000" b="1" dirty="0" smtClean="0"/>
              <a:t>여러 개 실행</a:t>
            </a:r>
            <a:endParaRPr lang="en-US" altLang="ko-KR" sz="20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95536" y="611396"/>
            <a:ext cx="9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7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31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thread&amp; semaphore</a:t>
            </a:r>
            <a:endParaRPr lang="ko-KR" altLang="en-US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3090540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CONTENTS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25724" y="2442468"/>
            <a:ext cx="1872208" cy="187220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580618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2. </a:t>
            </a:r>
            <a:r>
              <a:rPr lang="en-US" altLang="ko-KR" sz="2000" dirty="0" err="1" smtClean="0">
                <a:solidFill>
                  <a:schemeClr val="bg1"/>
                </a:solidFill>
                <a:latin typeface="+mn-ea"/>
              </a:rPr>
              <a:t>Opensource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HW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1268760"/>
            <a:ext cx="3456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OSHW</a:t>
            </a:r>
          </a:p>
          <a:p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Open Source Hardware</a:t>
            </a:r>
            <a:endParaRPr lang="ko-KR" altLang="en-US" sz="20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2" y="2060848"/>
            <a:ext cx="691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ko-KR" sz="1600" dirty="0" smtClean="0"/>
              <a:t>누구나 만들고 수정</a:t>
            </a:r>
            <a:r>
              <a:rPr lang="en-US" altLang="ko-KR" sz="1600" dirty="0" smtClean="0"/>
              <a:t>, </a:t>
            </a:r>
            <a:r>
              <a:rPr lang="ko-KR" altLang="ko-KR" sz="1600" dirty="0" smtClean="0"/>
              <a:t>배포하고 사용할 수 있도록 일반 대중에게 </a:t>
            </a:r>
            <a:r>
              <a:rPr lang="en-US" altLang="ko-KR" sz="16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</a:t>
            </a:r>
            <a:r>
              <a:rPr lang="ko-KR" altLang="ko-KR" sz="1600" dirty="0" smtClean="0"/>
              <a:t>디자인이 공개돼 손으로 만질 수 있는 기계</a:t>
            </a:r>
            <a:r>
              <a:rPr lang="en-US" altLang="ko-KR" sz="1600" dirty="0" smtClean="0"/>
              <a:t>, </a:t>
            </a:r>
            <a:r>
              <a:rPr lang="ko-KR" altLang="ko-KR" sz="1600" dirty="0" smtClean="0"/>
              <a:t>장비 또는 기타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</a:t>
            </a:r>
            <a:r>
              <a:rPr lang="ko-KR" altLang="ko-KR" sz="1600" dirty="0" smtClean="0"/>
              <a:t>실체가 있는 것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467544" y="3212976"/>
            <a:ext cx="7272808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smtClean="0"/>
              <a:t>IT </a:t>
            </a:r>
            <a:r>
              <a:rPr lang="ko-KR" altLang="ko-KR" sz="1600" dirty="0" smtClean="0"/>
              <a:t>제품을 만드는 데 필요한 핵심 기술을 일반에 모두 공개해 다른 사람들도 비슷한 제품을 만들 수 있게 하</a:t>
            </a:r>
            <a:r>
              <a:rPr lang="ko-KR" altLang="en-US" sz="1600" dirty="0" smtClean="0"/>
              <a:t>였으</a:t>
            </a:r>
            <a:r>
              <a:rPr lang="ko-KR" altLang="en-US" sz="1600" dirty="0"/>
              <a:t>며</a:t>
            </a:r>
            <a:r>
              <a:rPr lang="en-US" altLang="ko-KR" sz="1600" dirty="0" smtClean="0"/>
              <a:t> </a:t>
            </a:r>
            <a:r>
              <a:rPr lang="ko-KR" altLang="ko-KR" sz="1600" dirty="0" smtClean="0"/>
              <a:t>회로도</a:t>
            </a:r>
            <a:r>
              <a:rPr lang="en-US" altLang="ko-KR" sz="1600" dirty="0" smtClean="0"/>
              <a:t>, </a:t>
            </a:r>
            <a:r>
              <a:rPr lang="ko-KR" altLang="ko-KR" sz="1600" dirty="0" smtClean="0"/>
              <a:t>자재 명세서</a:t>
            </a:r>
            <a:r>
              <a:rPr lang="en-US" altLang="ko-KR" sz="1600" dirty="0" smtClean="0"/>
              <a:t>, </a:t>
            </a:r>
            <a:r>
              <a:rPr lang="ko-KR" altLang="ko-KR" sz="1600" dirty="0" smtClean="0"/>
              <a:t>회로 기판 도면 등을 모두 공개</a:t>
            </a:r>
            <a:r>
              <a:rPr lang="ko-KR" altLang="en-US" sz="1600" dirty="0" smtClean="0"/>
              <a:t>됨</a:t>
            </a:r>
            <a:endParaRPr lang="en-US" altLang="ko-KR" sz="1600" dirty="0" smtClean="0"/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ko-KR" sz="1600" dirty="0" smtClean="0"/>
              <a:t>기존 데스크톱</a:t>
            </a:r>
            <a:r>
              <a:rPr lang="en-US" altLang="ko-KR" sz="1600" dirty="0" smtClean="0"/>
              <a:t> PC </a:t>
            </a:r>
            <a:r>
              <a:rPr lang="ko-KR" altLang="ko-KR" sz="1600" dirty="0" smtClean="0"/>
              <a:t>환경과 다르게 키보드</a:t>
            </a:r>
            <a:r>
              <a:rPr lang="en-US" altLang="ko-KR" sz="1600" dirty="0" smtClean="0"/>
              <a:t>, </a:t>
            </a:r>
            <a:r>
              <a:rPr lang="ko-KR" altLang="ko-KR" sz="1600" dirty="0" smtClean="0"/>
              <a:t>마우스</a:t>
            </a:r>
            <a:r>
              <a:rPr lang="en-US" altLang="ko-KR" sz="1600" dirty="0" smtClean="0"/>
              <a:t>, </a:t>
            </a:r>
            <a:r>
              <a:rPr lang="ko-KR" altLang="ko-KR" sz="1600" dirty="0" smtClean="0"/>
              <a:t>모니터와 같은 전통적인 입출력 장치 대신에 특정 목적을 수행하는 소형모듈</a:t>
            </a:r>
            <a:r>
              <a:rPr lang="en-US" altLang="ko-KR" sz="1600" dirty="0" smtClean="0"/>
              <a:t>, </a:t>
            </a:r>
            <a:r>
              <a:rPr lang="ko-KR" altLang="ko-KR" sz="1600" dirty="0" smtClean="0"/>
              <a:t>센서들과 상호작용 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ko-KR" sz="1600" dirty="0" err="1" smtClean="0"/>
              <a:t>오픈소스</a:t>
            </a:r>
            <a:r>
              <a:rPr lang="ko-KR" altLang="ko-KR" sz="1600" dirty="0" smtClean="0"/>
              <a:t> 하드웨어가 창업기업들의 아이디어를 제작하는 도구로 활용되면서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IoT</a:t>
            </a:r>
            <a:r>
              <a:rPr lang="en-US" altLang="ko-KR" sz="1600" dirty="0" smtClean="0"/>
              <a:t> </a:t>
            </a:r>
            <a:r>
              <a:rPr lang="ko-KR" altLang="ko-KR" sz="1600" dirty="0" smtClean="0"/>
              <a:t>관련 </a:t>
            </a:r>
            <a:r>
              <a:rPr lang="ko-KR" altLang="ko-KR" sz="1600" dirty="0" err="1" smtClean="0"/>
              <a:t>스타트업</a:t>
            </a:r>
            <a:r>
              <a:rPr lang="ko-KR" altLang="ko-KR" sz="1600" dirty="0" smtClean="0"/>
              <a:t> 활성화에 기여하고 있다는 평가를 받음</a:t>
            </a:r>
          </a:p>
          <a:p>
            <a:pPr marL="342900" lvl="0" indent="-342900">
              <a:lnSpc>
                <a:spcPct val="150000"/>
              </a:lnSpc>
              <a:buFont typeface="Wingdings" pitchFamily="2" charset="2"/>
              <a:buChar char="ü"/>
            </a:pPr>
            <a:endParaRPr lang="ko-KR" altLang="ko-KR" sz="1600" dirty="0" smtClean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thread&amp; semaphore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3528" y="2610683"/>
            <a:ext cx="75608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/* in main , Threads and semaphore create*/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osThreadDef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defaultTask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StartDefaultTask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osPriorityNormal</a:t>
            </a:r>
            <a:r>
              <a:rPr lang="en-US" altLang="ko-KR" dirty="0" smtClean="0"/>
              <a:t>, 0, 128);</a:t>
            </a:r>
          </a:p>
          <a:p>
            <a:r>
              <a:rPr lang="en-US" altLang="ko-KR" dirty="0" err="1" smtClean="0"/>
              <a:t>defaultTaskHandle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osThreadCreate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osThread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defaultTask</a:t>
            </a:r>
            <a:r>
              <a:rPr lang="en-US" altLang="ko-KR" dirty="0" smtClean="0"/>
              <a:t>), NULL);</a:t>
            </a:r>
          </a:p>
          <a:p>
            <a:r>
              <a:rPr lang="en-US" altLang="ko-KR" dirty="0" err="1" smtClean="0"/>
              <a:t>osThreadDef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LEDTask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startLEDTask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osPriorityNormal</a:t>
            </a:r>
            <a:r>
              <a:rPr lang="en-US" altLang="ko-KR" dirty="0" smtClean="0"/>
              <a:t>, 0, </a:t>
            </a:r>
            <a:r>
              <a:rPr lang="en-US" altLang="ko-KR" dirty="0" err="1" smtClean="0"/>
              <a:t>configMINIMAL_STACK_SIZE</a:t>
            </a:r>
            <a:r>
              <a:rPr lang="en-US" altLang="ko-KR" dirty="0" smtClean="0"/>
              <a:t>);</a:t>
            </a:r>
          </a:p>
          <a:p>
            <a:r>
              <a:rPr lang="en-US" altLang="ko-KR" dirty="0" err="1" smtClean="0"/>
              <a:t>LEDTaskHandle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osThreadCreate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osThread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LEDTask</a:t>
            </a:r>
            <a:r>
              <a:rPr lang="en-US" altLang="ko-KR" dirty="0" smtClean="0"/>
              <a:t>), NULL);</a:t>
            </a:r>
          </a:p>
          <a:p>
            <a:r>
              <a:rPr lang="en-US" altLang="ko-KR" dirty="0" err="1" smtClean="0"/>
              <a:t>osSemaphoreDef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sem</a:t>
            </a:r>
            <a:r>
              <a:rPr lang="en-US" altLang="ko-KR" dirty="0" smtClean="0"/>
              <a:t>);</a:t>
            </a:r>
          </a:p>
          <a:p>
            <a:r>
              <a:rPr lang="en-US" altLang="ko-KR" dirty="0" err="1" smtClean="0"/>
              <a:t>semHandle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osSemaphoreCreate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osSemaphore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sem</a:t>
            </a:r>
            <a:r>
              <a:rPr lang="en-US" altLang="ko-KR" dirty="0" smtClean="0"/>
              <a:t>),1);</a:t>
            </a:r>
          </a:p>
          <a:p>
            <a:r>
              <a:rPr lang="en-US" altLang="ko-KR" dirty="0" err="1" smtClean="0"/>
              <a:t>osSemaphoreWait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semHandle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osWaitForever</a:t>
            </a:r>
            <a:r>
              <a:rPr lang="en-US" altLang="ko-KR" dirty="0" smtClean="0"/>
              <a:t>);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23528" y="126876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/*define handle ID*/</a:t>
            </a:r>
          </a:p>
          <a:p>
            <a:r>
              <a:rPr lang="en-US" altLang="ko-KR" dirty="0" err="1" smtClean="0"/>
              <a:t>osThreadId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defaultTaskHandle</a:t>
            </a:r>
            <a:r>
              <a:rPr lang="en-US" altLang="ko-KR" dirty="0" smtClean="0"/>
              <a:t>;</a:t>
            </a:r>
          </a:p>
          <a:p>
            <a:r>
              <a:rPr lang="en-US" altLang="ko-KR" dirty="0" err="1" smtClean="0"/>
              <a:t>osThreadId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LEDTaskHandle</a:t>
            </a:r>
            <a:r>
              <a:rPr lang="en-US" altLang="ko-KR" dirty="0" smtClean="0"/>
              <a:t>;</a:t>
            </a:r>
          </a:p>
          <a:p>
            <a:r>
              <a:rPr lang="en-US" altLang="ko-KR" dirty="0" err="1" smtClean="0"/>
              <a:t>osSemaphoreId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semHandle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1196752"/>
            <a:ext cx="783061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void </a:t>
            </a:r>
            <a:r>
              <a:rPr lang="en-US" altLang="ko-KR" dirty="0" err="1" smtClean="0"/>
              <a:t>StartDefaultTask</a:t>
            </a:r>
            <a:r>
              <a:rPr lang="en-US" altLang="ko-KR" dirty="0" smtClean="0"/>
              <a:t>(void const * argument)</a:t>
            </a:r>
          </a:p>
          <a:p>
            <a:r>
              <a:rPr lang="en-US" altLang="ko-KR" dirty="0" smtClean="0"/>
              <a:t>{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/* USER CODE BEGIN 5 */</a:t>
            </a:r>
          </a:p>
          <a:p>
            <a:r>
              <a:rPr lang="en-US" altLang="ko-KR" dirty="0" smtClean="0"/>
              <a:t> </a:t>
            </a:r>
            <a:r>
              <a:rPr lang="en-US" altLang="ko-KR" dirty="0" err="1" smtClean="0"/>
              <a:t>finger_button_init</a:t>
            </a:r>
            <a:r>
              <a:rPr lang="en-US" altLang="ko-KR" dirty="0" smtClean="0"/>
              <a:t>();</a:t>
            </a:r>
          </a:p>
          <a:p>
            <a:r>
              <a:rPr lang="en-US" altLang="ko-KR" dirty="0" smtClean="0"/>
              <a:t>  /* Infinite loop */</a:t>
            </a:r>
          </a:p>
          <a:p>
            <a:r>
              <a:rPr lang="en-US" altLang="ko-KR" dirty="0" smtClean="0"/>
              <a:t>  for(;;)</a:t>
            </a:r>
          </a:p>
          <a:p>
            <a:r>
              <a:rPr lang="en-US" altLang="ko-KR" dirty="0" smtClean="0"/>
              <a:t>  {</a:t>
            </a:r>
          </a:p>
          <a:p>
            <a:r>
              <a:rPr lang="en-US" altLang="ko-KR" dirty="0" smtClean="0"/>
              <a:t>	if(!</a:t>
            </a:r>
            <a:r>
              <a:rPr lang="en-US" altLang="ko-KR" dirty="0" err="1" smtClean="0"/>
              <a:t>HAL_GPIO_ReadPin</a:t>
            </a:r>
            <a:r>
              <a:rPr lang="en-US" altLang="ko-KR" dirty="0" smtClean="0"/>
              <a:t>(GPIOF, GPIO_PIN_3)){</a:t>
            </a:r>
          </a:p>
          <a:p>
            <a:r>
              <a:rPr lang="en-US" altLang="ko-KR" dirty="0" smtClean="0"/>
              <a:t>		</a:t>
            </a:r>
            <a:r>
              <a:rPr lang="en-US" altLang="ko-KR" dirty="0" err="1" smtClean="0"/>
              <a:t>osSemaphoreRelease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semHandle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		</a:t>
            </a:r>
            <a:r>
              <a:rPr lang="en-US" altLang="ko-KR" dirty="0" err="1" smtClean="0"/>
              <a:t>osThreadTerminate</a:t>
            </a:r>
            <a:r>
              <a:rPr lang="en-US" altLang="ko-KR" dirty="0" smtClean="0"/>
              <a:t>(NULL);</a:t>
            </a:r>
          </a:p>
          <a:p>
            <a:r>
              <a:rPr lang="en-US" altLang="ko-KR" dirty="0" smtClean="0"/>
              <a:t>	}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osDelay</a:t>
            </a:r>
            <a:r>
              <a:rPr lang="en-US" altLang="ko-KR" dirty="0" smtClean="0"/>
              <a:t>(1);</a:t>
            </a:r>
          </a:p>
          <a:p>
            <a:r>
              <a:rPr lang="en-US" altLang="ko-KR" dirty="0" smtClean="0"/>
              <a:t>  }</a:t>
            </a:r>
          </a:p>
          <a:p>
            <a:r>
              <a:rPr lang="en-US" altLang="ko-KR" dirty="0" smtClean="0"/>
              <a:t>  /* USER CODE END 5 */ </a:t>
            </a:r>
          </a:p>
          <a:p>
            <a:r>
              <a:rPr lang="en-US" altLang="ko-KR" dirty="0" smtClean="0"/>
              <a:t>}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=&gt; If user press the button, semaphore will be released and the thread will terminate. 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thread&amp; semaphore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536" y="1102578"/>
            <a:ext cx="811864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void </a:t>
            </a:r>
            <a:r>
              <a:rPr lang="en-US" altLang="ko-KR" sz="1600" dirty="0" err="1" smtClean="0"/>
              <a:t>startLEDTask</a:t>
            </a:r>
            <a:r>
              <a:rPr lang="en-US" altLang="ko-KR" sz="1600" dirty="0" smtClean="0"/>
              <a:t>(void const * argument)</a:t>
            </a:r>
          </a:p>
          <a:p>
            <a:r>
              <a:rPr lang="en-US" altLang="ko-KR" sz="1600" dirty="0" smtClean="0"/>
              <a:t>{</a:t>
            </a:r>
          </a:p>
          <a:p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GPIO_external_LED</a:t>
            </a:r>
            <a:r>
              <a:rPr lang="en-US" altLang="ko-KR" sz="1600" dirty="0" smtClean="0"/>
              <a:t>();</a:t>
            </a:r>
          </a:p>
          <a:p>
            <a:r>
              <a:rPr lang="en-US" altLang="ko-KR" sz="1600" dirty="0" smtClean="0"/>
              <a:t>  	unsigned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n_iCnt</a:t>
            </a:r>
            <a:r>
              <a:rPr lang="en-US" altLang="ko-KR" sz="1600" dirty="0" smtClean="0"/>
              <a:t> = 0;</a:t>
            </a:r>
          </a:p>
          <a:p>
            <a:r>
              <a:rPr lang="en-US" altLang="ko-KR" sz="1600" dirty="0" smtClean="0"/>
              <a:t>	if(</a:t>
            </a:r>
            <a:r>
              <a:rPr lang="en-US" altLang="ko-KR" sz="1600" dirty="0" err="1" smtClean="0"/>
              <a:t>osSemaphoreWait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semHandle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osWaitForever</a:t>
            </a:r>
            <a:r>
              <a:rPr lang="en-US" altLang="ko-KR" sz="1600" dirty="0" smtClean="0"/>
              <a:t>)==</a:t>
            </a:r>
            <a:r>
              <a:rPr lang="en-US" altLang="ko-KR" sz="1600" dirty="0" err="1" smtClean="0"/>
              <a:t>osOK</a:t>
            </a:r>
            <a:r>
              <a:rPr lang="en-US" altLang="ko-KR" sz="1600" dirty="0" smtClean="0"/>
              <a:t>){</a:t>
            </a:r>
          </a:p>
          <a:p>
            <a:pPr lvl="2"/>
            <a:r>
              <a:rPr lang="en-US" altLang="ko-KR" sz="1600" dirty="0" smtClean="0"/>
              <a:t>   for(;;){</a:t>
            </a:r>
          </a:p>
          <a:p>
            <a:pPr lvl="2"/>
            <a:r>
              <a:rPr lang="en-US" altLang="ko-KR" sz="1600" dirty="0" smtClean="0"/>
              <a:t>        if((</a:t>
            </a:r>
            <a:r>
              <a:rPr lang="en-US" altLang="ko-KR" sz="1600" dirty="0" err="1" smtClean="0"/>
              <a:t>n_iCnt</a:t>
            </a:r>
            <a:r>
              <a:rPr lang="en-US" altLang="ko-KR" sz="1600" dirty="0" smtClean="0"/>
              <a:t> % 2) == 0)</a:t>
            </a:r>
          </a:p>
          <a:p>
            <a:pPr lvl="2"/>
            <a:r>
              <a:rPr lang="en-US" altLang="ko-KR" sz="1600" dirty="0" smtClean="0"/>
              <a:t>        {</a:t>
            </a:r>
          </a:p>
          <a:p>
            <a:pPr lvl="2"/>
            <a:r>
              <a:rPr lang="en-US" altLang="ko-KR" sz="1600" dirty="0" smtClean="0"/>
              <a:t>          </a:t>
            </a:r>
            <a:r>
              <a:rPr lang="en-US" altLang="ko-KR" sz="1600" dirty="0" err="1" smtClean="0"/>
              <a:t>HAL_GPIO_WritePin</a:t>
            </a:r>
            <a:r>
              <a:rPr lang="en-US" altLang="ko-KR" sz="1600" dirty="0" smtClean="0"/>
              <a:t>(GPIOA,PIN5, GPIO_PIN_SET);</a:t>
            </a:r>
          </a:p>
          <a:p>
            <a:pPr lvl="2"/>
            <a:r>
              <a:rPr lang="en-US" altLang="ko-KR" sz="1600" dirty="0" smtClean="0"/>
              <a:t>					</a:t>
            </a:r>
          </a:p>
          <a:p>
            <a:pPr lvl="2"/>
            <a:r>
              <a:rPr lang="en-US" altLang="ko-KR" sz="1600" dirty="0" smtClean="0"/>
              <a:t>        }</a:t>
            </a:r>
          </a:p>
          <a:p>
            <a:pPr lvl="2"/>
            <a:r>
              <a:rPr lang="en-US" altLang="ko-KR" sz="1600" dirty="0" smtClean="0"/>
              <a:t>        else if((</a:t>
            </a:r>
            <a:r>
              <a:rPr lang="en-US" altLang="ko-KR" sz="1600" dirty="0" err="1" smtClean="0"/>
              <a:t>n_iCnt</a:t>
            </a:r>
            <a:r>
              <a:rPr lang="en-US" altLang="ko-KR" sz="1600" dirty="0" smtClean="0"/>
              <a:t> % 2) == 1)</a:t>
            </a:r>
          </a:p>
          <a:p>
            <a:pPr lvl="2"/>
            <a:r>
              <a:rPr lang="en-US" altLang="ko-KR" sz="1600" dirty="0" smtClean="0"/>
              <a:t>        {</a:t>
            </a:r>
          </a:p>
          <a:p>
            <a:pPr lvl="2"/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HAL_GPIO_WritePin</a:t>
            </a:r>
            <a:r>
              <a:rPr lang="en-US" altLang="ko-KR" sz="1600" dirty="0" smtClean="0"/>
              <a:t>(GPIOA,PIN5, GPIO_PIN_RESET);</a:t>
            </a:r>
          </a:p>
          <a:p>
            <a:pPr lvl="2"/>
            <a:r>
              <a:rPr lang="en-US" altLang="ko-KR" sz="1600" dirty="0" smtClean="0"/>
              <a:t>	       }</a:t>
            </a:r>
          </a:p>
          <a:p>
            <a:pPr lvl="2"/>
            <a:r>
              <a:rPr lang="en-US" altLang="ko-KR" sz="1600" dirty="0" smtClean="0"/>
              <a:t>      </a:t>
            </a:r>
            <a:r>
              <a:rPr lang="en-US" altLang="ko-KR" sz="1600" dirty="0" err="1" smtClean="0"/>
              <a:t>HAL_Delay</a:t>
            </a:r>
            <a:r>
              <a:rPr lang="en-US" altLang="ko-KR" sz="1600" dirty="0" smtClean="0"/>
              <a:t>(1000);</a:t>
            </a:r>
          </a:p>
          <a:p>
            <a:pPr lvl="2"/>
            <a:r>
              <a:rPr lang="en-US" altLang="ko-KR" sz="1600" dirty="0" smtClean="0"/>
              <a:t>       </a:t>
            </a:r>
            <a:r>
              <a:rPr lang="en-US" altLang="ko-KR" sz="1600" dirty="0" err="1" smtClean="0"/>
              <a:t>n_iCnt</a:t>
            </a:r>
            <a:r>
              <a:rPr lang="en-US" altLang="ko-KR" sz="1600" dirty="0" smtClean="0"/>
              <a:t>++;</a:t>
            </a:r>
          </a:p>
          <a:p>
            <a:pPr lvl="2"/>
            <a:r>
              <a:rPr lang="en-US" altLang="ko-KR" sz="1600" dirty="0" smtClean="0"/>
              <a:t>	}</a:t>
            </a:r>
          </a:p>
          <a:p>
            <a:r>
              <a:rPr lang="en-US" altLang="ko-KR" sz="1600" dirty="0" smtClean="0"/>
              <a:t>	}</a:t>
            </a:r>
          </a:p>
          <a:p>
            <a:r>
              <a:rPr lang="en-US" altLang="ko-KR" sz="1600" dirty="0" smtClean="0"/>
              <a:t>}</a:t>
            </a:r>
          </a:p>
          <a:p>
            <a:r>
              <a:rPr lang="en-US" altLang="ko-KR" sz="1600" dirty="0" smtClean="0">
                <a:latin typeface="나눔고딕 ExtraBold" pitchFamily="50" charset="-127"/>
                <a:ea typeface="나눔고딕 ExtraBold" pitchFamily="50" charset="-127"/>
              </a:rPr>
              <a:t>=&gt; The task is locked on the semaphore, which was acquired in the main function. When the semaphore is released by the </a:t>
            </a:r>
            <a:r>
              <a:rPr lang="en-US" altLang="ko-KR" sz="1600" dirty="0" err="1" smtClean="0">
                <a:latin typeface="나눔고딕 ExtraBold" pitchFamily="50" charset="-127"/>
                <a:ea typeface="나눔고딕 ExtraBold" pitchFamily="50" charset="-127"/>
              </a:rPr>
              <a:t>StartDefaultTask</a:t>
            </a:r>
            <a:r>
              <a:rPr lang="en-US" altLang="ko-KR" sz="1600" dirty="0" smtClean="0">
                <a:latin typeface="나눔고딕 ExtraBold" pitchFamily="50" charset="-127"/>
                <a:ea typeface="나눔고딕 ExtraBold" pitchFamily="50" charset="-127"/>
              </a:rPr>
              <a:t>() task </a:t>
            </a:r>
            <a:endParaRPr lang="en-US" altLang="ko-KR" sz="16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thread&amp; semaphore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196752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&lt;semaphore </a:t>
            </a:r>
            <a:r>
              <a:rPr lang="ko-KR" altLang="en-US" dirty="0" smtClean="0"/>
              <a:t>없이 </a:t>
            </a:r>
            <a:r>
              <a:rPr lang="en-US" altLang="ko-KR" dirty="0" smtClean="0"/>
              <a:t>dht11</a:t>
            </a:r>
            <a:r>
              <a:rPr lang="ko-KR" altLang="en-US" dirty="0" smtClean="0"/>
              <a:t>센서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 </a:t>
            </a:r>
            <a:r>
              <a:rPr lang="en-US" altLang="ko-KR" dirty="0" smtClean="0"/>
              <a:t>LED blink </a:t>
            </a:r>
            <a:r>
              <a:rPr lang="ko-KR" altLang="en-US" dirty="0" smtClean="0"/>
              <a:t>동시 동작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1520" y="1618140"/>
            <a:ext cx="422994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void </a:t>
            </a:r>
            <a:r>
              <a:rPr lang="en-US" altLang="ko-KR" sz="1200" dirty="0" err="1" smtClean="0"/>
              <a:t>StartDefaultTask</a:t>
            </a:r>
            <a:r>
              <a:rPr lang="en-US" altLang="ko-KR" sz="1200" dirty="0" smtClean="0"/>
              <a:t>(void const * argument)</a:t>
            </a:r>
          </a:p>
          <a:p>
            <a:r>
              <a:rPr lang="en-US" altLang="ko-KR" sz="1200" dirty="0" smtClean="0"/>
              <a:t>{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  /* USER CODE BEGIN 5 */</a:t>
            </a:r>
          </a:p>
          <a:p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finger_button_init</a:t>
            </a:r>
            <a:r>
              <a:rPr lang="en-US" altLang="ko-KR" sz="1200" dirty="0" smtClean="0"/>
              <a:t>();</a:t>
            </a:r>
          </a:p>
          <a:p>
            <a:r>
              <a:rPr lang="en-US" altLang="ko-KR" sz="1200" dirty="0" smtClean="0"/>
              <a:t>  /* Infinite loop */</a:t>
            </a:r>
          </a:p>
          <a:p>
            <a:r>
              <a:rPr lang="en-US" altLang="ko-KR" sz="1200" dirty="0" smtClean="0"/>
              <a:t>  for(;;)</a:t>
            </a:r>
          </a:p>
          <a:p>
            <a:r>
              <a:rPr lang="en-US" altLang="ko-KR" sz="1200" dirty="0" smtClean="0"/>
              <a:t>  {</a:t>
            </a:r>
          </a:p>
          <a:p>
            <a:r>
              <a:rPr lang="en-US" altLang="ko-KR" sz="1200" dirty="0" smtClean="0"/>
              <a:t>	if(!</a:t>
            </a:r>
            <a:r>
              <a:rPr lang="en-US" altLang="ko-KR" sz="1200" dirty="0" err="1" smtClean="0"/>
              <a:t>HAL_GPIO_ReadPin</a:t>
            </a:r>
            <a:r>
              <a:rPr lang="en-US" altLang="ko-KR" sz="1200" dirty="0" smtClean="0"/>
              <a:t>(GPIOF, GPIO_PIN_3)){</a:t>
            </a:r>
          </a:p>
          <a:p>
            <a:r>
              <a:rPr lang="en-US" altLang="ko-KR" sz="1200" dirty="0" smtClean="0"/>
              <a:t>	DHT11Read();</a:t>
            </a:r>
          </a:p>
          <a:p>
            <a:r>
              <a:rPr lang="en-US" altLang="ko-KR" sz="1200" dirty="0" smtClean="0"/>
              <a:t>	}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osDelay</a:t>
            </a:r>
            <a:r>
              <a:rPr lang="en-US" altLang="ko-KR" sz="1200" dirty="0" smtClean="0"/>
              <a:t>(1);</a:t>
            </a:r>
          </a:p>
          <a:p>
            <a:r>
              <a:rPr lang="en-US" altLang="ko-KR" sz="1200" dirty="0" smtClean="0"/>
              <a:t>  }</a:t>
            </a:r>
          </a:p>
          <a:p>
            <a:r>
              <a:rPr lang="en-US" altLang="ko-KR" sz="1200" dirty="0" smtClean="0"/>
              <a:t>  /* USER CODE END 5 */ </a:t>
            </a:r>
          </a:p>
          <a:p>
            <a:r>
              <a:rPr lang="en-US" altLang="ko-KR" sz="1200" dirty="0" smtClean="0"/>
              <a:t>}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=&gt; Button</a:t>
            </a:r>
            <a:r>
              <a:rPr lang="ko-KR" altLang="en-US" sz="1200" dirty="0" smtClean="0"/>
              <a:t>을 누르면 </a:t>
            </a:r>
            <a:r>
              <a:rPr lang="en-US" altLang="ko-KR" sz="1200" dirty="0" smtClean="0"/>
              <a:t>dht11read </a:t>
            </a:r>
            <a:r>
              <a:rPr lang="ko-KR" altLang="en-US" sz="1200" dirty="0" smtClean="0"/>
              <a:t>실행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4283968" y="1672347"/>
            <a:ext cx="464400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void </a:t>
            </a:r>
            <a:r>
              <a:rPr lang="en-US" altLang="ko-KR" sz="1200" dirty="0" err="1" smtClean="0"/>
              <a:t>startLEDTask</a:t>
            </a:r>
            <a:r>
              <a:rPr lang="en-US" altLang="ko-KR" sz="1200" dirty="0" smtClean="0"/>
              <a:t>(void const * argument)</a:t>
            </a:r>
          </a:p>
          <a:p>
            <a:r>
              <a:rPr lang="en-US" altLang="ko-KR" sz="1200" dirty="0" smtClean="0"/>
              <a:t>{</a:t>
            </a:r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GPIO_external_LED</a:t>
            </a:r>
            <a:r>
              <a:rPr lang="en-US" altLang="ko-KR" sz="1200" dirty="0" smtClean="0"/>
              <a:t>();</a:t>
            </a:r>
          </a:p>
          <a:p>
            <a:r>
              <a:rPr lang="en-US" altLang="ko-KR" sz="1200" dirty="0" smtClean="0"/>
              <a:t>  unsigned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n_iCnt</a:t>
            </a:r>
            <a:r>
              <a:rPr lang="en-US" altLang="ko-KR" sz="1200" dirty="0" smtClean="0"/>
              <a:t> = 0;</a:t>
            </a:r>
          </a:p>
          <a:p>
            <a:r>
              <a:rPr lang="en-US" altLang="ko-KR" sz="1200" dirty="0" smtClean="0"/>
              <a:t>	</a:t>
            </a:r>
          </a:p>
          <a:p>
            <a:r>
              <a:rPr lang="en-US" altLang="ko-KR" sz="1200" dirty="0" smtClean="0"/>
              <a:t>   for(;;){</a:t>
            </a:r>
          </a:p>
          <a:p>
            <a:r>
              <a:rPr lang="en-US" altLang="ko-KR" sz="1200" dirty="0" smtClean="0"/>
              <a:t>        if((</a:t>
            </a:r>
            <a:r>
              <a:rPr lang="en-US" altLang="ko-KR" sz="1200" dirty="0" err="1" smtClean="0"/>
              <a:t>n_iCnt</a:t>
            </a:r>
            <a:r>
              <a:rPr lang="en-US" altLang="ko-KR" sz="1200" dirty="0" smtClean="0"/>
              <a:t> % 2) == 0)</a:t>
            </a:r>
          </a:p>
          <a:p>
            <a:r>
              <a:rPr lang="en-US" altLang="ko-KR" sz="1200" dirty="0" smtClean="0"/>
              <a:t>        {</a:t>
            </a:r>
          </a:p>
          <a:p>
            <a:r>
              <a:rPr lang="en-US" altLang="ko-KR" sz="1200" dirty="0" smtClean="0"/>
              <a:t>          </a:t>
            </a:r>
            <a:r>
              <a:rPr lang="en-US" altLang="ko-KR" sz="1200" dirty="0" err="1" smtClean="0"/>
              <a:t>HAL_GPIO_WritePin</a:t>
            </a:r>
            <a:r>
              <a:rPr lang="en-US" altLang="ko-KR" sz="1200" dirty="0" smtClean="0"/>
              <a:t>(GPIOA,PIN5, GPIO_PIN_SET);</a:t>
            </a:r>
          </a:p>
          <a:p>
            <a:r>
              <a:rPr lang="en-US" altLang="ko-KR" sz="1200" dirty="0" smtClean="0"/>
              <a:t>					</a:t>
            </a:r>
          </a:p>
          <a:p>
            <a:r>
              <a:rPr lang="en-US" altLang="ko-KR" sz="1200" dirty="0" smtClean="0"/>
              <a:t>        }</a:t>
            </a:r>
          </a:p>
          <a:p>
            <a:r>
              <a:rPr lang="en-US" altLang="ko-KR" sz="1200" dirty="0" smtClean="0"/>
              <a:t>        else if((</a:t>
            </a:r>
            <a:r>
              <a:rPr lang="en-US" altLang="ko-KR" sz="1200" dirty="0" err="1" smtClean="0"/>
              <a:t>n_iCnt</a:t>
            </a:r>
            <a:r>
              <a:rPr lang="en-US" altLang="ko-KR" sz="1200" dirty="0" smtClean="0"/>
              <a:t> % 2) == 1)</a:t>
            </a:r>
          </a:p>
          <a:p>
            <a:r>
              <a:rPr lang="en-US" altLang="ko-KR" sz="1200" dirty="0" smtClean="0"/>
              <a:t>        {</a:t>
            </a:r>
          </a:p>
          <a:p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HAL_GPIO_WritePin</a:t>
            </a:r>
            <a:r>
              <a:rPr lang="en-US" altLang="ko-KR" sz="1200" dirty="0" smtClean="0"/>
              <a:t>(GPIOA,PIN5, GPIO_PIN_RESET);</a:t>
            </a:r>
          </a:p>
          <a:p>
            <a:r>
              <a:rPr lang="en-US" altLang="ko-KR" sz="1200" dirty="0" smtClean="0"/>
              <a:t>	       }</a:t>
            </a:r>
          </a:p>
          <a:p>
            <a:r>
              <a:rPr lang="en-US" altLang="ko-KR" sz="1200" dirty="0" smtClean="0"/>
              <a:t>      </a:t>
            </a:r>
            <a:r>
              <a:rPr lang="en-US" altLang="ko-KR" sz="1200" dirty="0" err="1" smtClean="0"/>
              <a:t>HAL_Delay</a:t>
            </a:r>
            <a:r>
              <a:rPr lang="en-US" altLang="ko-KR" sz="1200" dirty="0" smtClean="0"/>
              <a:t>(1000);</a:t>
            </a:r>
          </a:p>
          <a:p>
            <a:r>
              <a:rPr lang="en-US" altLang="ko-KR" sz="1200" dirty="0" smtClean="0"/>
              <a:t>      </a:t>
            </a:r>
            <a:r>
              <a:rPr lang="en-US" altLang="ko-KR" sz="1200" dirty="0" err="1" smtClean="0"/>
              <a:t>n_iCnt</a:t>
            </a:r>
            <a:r>
              <a:rPr lang="en-US" altLang="ko-KR" sz="1200" dirty="0" smtClean="0"/>
              <a:t>++;</a:t>
            </a:r>
          </a:p>
          <a:p>
            <a:r>
              <a:rPr lang="en-US" altLang="ko-KR" sz="1200" dirty="0" smtClean="0"/>
              <a:t>	</a:t>
            </a:r>
          </a:p>
          <a:p>
            <a:r>
              <a:rPr lang="en-US" altLang="ko-KR" sz="1200" dirty="0" smtClean="0"/>
              <a:t>	 }</a:t>
            </a:r>
          </a:p>
          <a:p>
            <a:r>
              <a:rPr lang="en-US" altLang="ko-KR" sz="1200" dirty="0" smtClean="0"/>
              <a:t>	</a:t>
            </a:r>
          </a:p>
          <a:p>
            <a:r>
              <a:rPr lang="en-US" altLang="ko-KR" sz="1200" dirty="0" smtClean="0"/>
              <a:t>		 </a:t>
            </a:r>
          </a:p>
          <a:p>
            <a:r>
              <a:rPr lang="en-US" altLang="ko-KR" sz="1200" dirty="0" smtClean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thread&amp; semaphore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55976" y="1856581"/>
            <a:ext cx="669674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SFM6020 </a:t>
            </a:r>
            <a:r>
              <a:rPr lang="ko-KR" altLang="en-US" sz="2000" dirty="0" smtClean="0">
                <a:latin typeface="나눔고딕 ExtraBold" pitchFamily="50" charset="-127"/>
                <a:ea typeface="나눔고딕 ExtraBold" pitchFamily="50" charset="-127"/>
              </a:rPr>
              <a:t>켜기</a:t>
            </a:r>
            <a:endParaRPr lang="en-US" altLang="ko-KR" sz="20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000" dirty="0" smtClean="0">
                <a:latin typeface="나눔고딕 ExtraBold" pitchFamily="50" charset="-127"/>
                <a:ea typeface="나눔고딕 ExtraBold" pitchFamily="50" charset="-127"/>
              </a:rPr>
              <a:t>현재 </a:t>
            </a:r>
            <a:r>
              <a:rPr lang="ko-KR" altLang="en-US" sz="2000" dirty="0" err="1" smtClean="0">
                <a:latin typeface="나눔고딕 ExtraBold" pitchFamily="50" charset="-127"/>
                <a:ea typeface="나눔고딕 ExtraBold" pitchFamily="50" charset="-127"/>
              </a:rPr>
              <a:t>온습도</a:t>
            </a:r>
            <a:r>
              <a:rPr lang="ko-KR" altLang="en-US" sz="2000" dirty="0" smtClean="0">
                <a:latin typeface="나눔고딕 ExtraBold" pitchFamily="50" charset="-127"/>
                <a:ea typeface="나눔고딕 ExtraBold" pitchFamily="50" charset="-127"/>
              </a:rPr>
              <a:t> 표시 </a:t>
            </a:r>
            <a:endParaRPr lang="en-US" altLang="ko-KR" sz="2000" dirty="0" smtClean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611396"/>
            <a:ext cx="900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8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sz="16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</a:t>
            </a:r>
            <a:r>
              <a:rPr lang="en-US" altLang="ko-KR" sz="16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SFM6020 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켜기</a:t>
            </a:r>
            <a:r>
              <a:rPr lang="en-US" altLang="ko-KR" sz="16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현재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온습도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표시</a:t>
            </a:r>
            <a:endParaRPr lang="ko-KR" altLang="en-US" sz="16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292494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CONTENTS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25724" y="2276872"/>
            <a:ext cx="1872208" cy="187220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611396"/>
            <a:ext cx="9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SFM6020 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켜기</a:t>
            </a:r>
            <a:endParaRPr lang="en-US" altLang="ko-KR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12776"/>
            <a:ext cx="36195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43608" y="530120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&lt;SFM6020 start program&gt;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411760" y="2132856"/>
            <a:ext cx="187220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55976" y="191683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시작버튼 </a:t>
            </a:r>
            <a:r>
              <a:rPr lang="en-US" altLang="ko-KR" dirty="0" smtClean="0"/>
              <a:t>init</a:t>
            </a:r>
            <a:endParaRPr lang="ko-KR" altLang="en-US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340768"/>
            <a:ext cx="376237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95536" y="611396"/>
            <a:ext cx="9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현재 </a:t>
            </a:r>
            <a:r>
              <a:rPr lang="ko-KR" altLang="en-US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온습도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표시</a:t>
            </a:r>
            <a:endParaRPr lang="en-US" altLang="ko-KR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14096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&lt;DHT11 task start&gt;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835696" y="2060848"/>
            <a:ext cx="187220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79912" y="184482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DHT11 read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동작 시작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123728" y="2348880"/>
            <a:ext cx="187220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95936" y="2204864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Delay 1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초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HAL_Delay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는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thread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가 인식하지 못함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-&gt;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osDelay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사용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3645024"/>
            <a:ext cx="896191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4355976" y="3664074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23928" y="4077072"/>
            <a:ext cx="18002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6" y="4725144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Dht11 read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의 우선순위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&gt; Start SFM6020 program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의 우선순위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dirty="0" err="1" smtClean="0">
                <a:latin typeface="나눔바른고딕" pitchFamily="50" charset="-127"/>
                <a:ea typeface="나눔바른고딕" pitchFamily="50" charset="-127"/>
              </a:rPr>
              <a:t>온습도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센서는 지속적인 측정 필요하기 때문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99992" y="2060848"/>
            <a:ext cx="6696744" cy="2282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b="1" dirty="0" smtClean="0">
                <a:latin typeface="나눔바른고딕" pitchFamily="50" charset="-127"/>
                <a:ea typeface="나눔바른고딕" pitchFamily="50" charset="-127"/>
              </a:rPr>
              <a:t>LCD </a:t>
            </a: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연결</a:t>
            </a:r>
            <a:endParaRPr lang="en-US" altLang="ko-KR" sz="2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b="1" dirty="0" smtClean="0">
                <a:latin typeface="나눔바른고딕" pitchFamily="50" charset="-127"/>
                <a:ea typeface="나눔바른고딕" pitchFamily="50" charset="-127"/>
              </a:rPr>
              <a:t>LCD </a:t>
            </a: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작동시키기</a:t>
            </a:r>
            <a:endParaRPr lang="en-US" altLang="ko-KR" sz="2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2000" b="1" dirty="0" err="1" smtClean="0">
                <a:latin typeface="나눔바른고딕" pitchFamily="50" charset="-127"/>
                <a:ea typeface="나눔바른고딕" pitchFamily="50" charset="-127"/>
              </a:rPr>
              <a:t>부저</a:t>
            </a:r>
            <a:r>
              <a:rPr lang="ko-KR" altLang="en-US" sz="2000" b="1" dirty="0" smtClean="0">
                <a:latin typeface="나눔바른고딕" pitchFamily="50" charset="-127"/>
                <a:ea typeface="나눔바른고딕" pitchFamily="50" charset="-127"/>
              </a:rPr>
              <a:t> 연결 </a:t>
            </a:r>
            <a:endParaRPr lang="en-US" altLang="ko-KR" sz="2000" b="1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526379"/>
            <a:ext cx="9001000" cy="88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8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</a:t>
            </a:r>
            <a:endParaRPr lang="en-US" altLang="ko-KR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LCD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연결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&amp;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작동시키기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dirty="0" err="1" smtClean="0">
                <a:latin typeface="나눔바른고딕" pitchFamily="50" charset="-127"/>
                <a:ea typeface="나눔바른고딕" pitchFamily="50" charset="-127"/>
              </a:rPr>
              <a:t>부저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연결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3090540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CONTENTS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25724" y="2442468"/>
            <a:ext cx="1872208" cy="187220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LCD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연결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83568" y="1124744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바른고딕" pitchFamily="50" charset="-127"/>
                <a:ea typeface="나눔바른고딕" pitchFamily="50" charset="-127"/>
              </a:rPr>
              <a:t>GPIO setting </a:t>
            </a:r>
            <a:endParaRPr lang="ko-KR" altLang="en-US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683568" y="1988839"/>
            <a:ext cx="3240360" cy="3096345"/>
            <a:chOff x="683568" y="1988839"/>
            <a:chExt cx="3240360" cy="3096345"/>
          </a:xfrm>
        </p:grpSpPr>
        <p:grpSp>
          <p:nvGrpSpPr>
            <p:cNvPr id="6" name="그룹 5"/>
            <p:cNvGrpSpPr/>
            <p:nvPr/>
          </p:nvGrpSpPr>
          <p:grpSpPr>
            <a:xfrm>
              <a:off x="899592" y="2132856"/>
              <a:ext cx="676947" cy="792088"/>
              <a:chOff x="3688654" y="1844824"/>
              <a:chExt cx="984229" cy="792088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3688654" y="1844824"/>
                <a:ext cx="964979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 flipV="1">
                <a:off x="4672883" y="1844824"/>
                <a:ext cx="0" cy="792088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그룹 8"/>
            <p:cNvGrpSpPr/>
            <p:nvPr/>
          </p:nvGrpSpPr>
          <p:grpSpPr>
            <a:xfrm>
              <a:off x="683568" y="2996952"/>
              <a:ext cx="432048" cy="648072"/>
              <a:chOff x="179512" y="3573016"/>
              <a:chExt cx="792088" cy="864096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179512" y="3573016"/>
                <a:ext cx="792088" cy="5760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저항</a:t>
                </a:r>
                <a:endParaRPr lang="ko-KR" altLang="en-US" sz="1200" b="1" dirty="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16200000">
                <a:off x="431540" y="4185084"/>
                <a:ext cx="288032" cy="2160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2" name="직선 연결선 11"/>
            <p:cNvCxnSpPr>
              <a:stCxn id="13" idx="1"/>
              <a:endCxn id="24" idx="3"/>
            </p:cNvCxnSpPr>
            <p:nvPr/>
          </p:nvCxnSpPr>
          <p:spPr>
            <a:xfrm>
              <a:off x="1717597" y="2531805"/>
              <a:ext cx="2958" cy="39313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모서리가 둥근 직사각형 12"/>
            <p:cNvSpPr/>
            <p:nvPr/>
          </p:nvSpPr>
          <p:spPr>
            <a:xfrm rot="16200000">
              <a:off x="1446113" y="2186281"/>
              <a:ext cx="542966" cy="14808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chemeClr val="bg1"/>
                  </a:solidFill>
                </a:rPr>
                <a:t>PC4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 rot="16200000">
              <a:off x="1662137" y="2186281"/>
              <a:ext cx="542966" cy="14808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chemeClr val="bg1"/>
                  </a:solidFill>
                </a:rPr>
                <a:t>PC5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6200000">
              <a:off x="2210251" y="2186281"/>
              <a:ext cx="542966" cy="14808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chemeClr val="bg1"/>
                  </a:solidFill>
                </a:rPr>
                <a:t>PA4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 rot="16200000">
              <a:off x="2354267" y="2186281"/>
              <a:ext cx="542966" cy="14808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chemeClr val="bg1"/>
                  </a:solidFill>
                </a:rPr>
                <a:t>PA5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 rot="16200000">
              <a:off x="2498283" y="2186281"/>
              <a:ext cx="542966" cy="14808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chemeClr val="bg1"/>
                  </a:solidFill>
                </a:rPr>
                <a:t>PA6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16200000">
              <a:off x="2642300" y="2186281"/>
              <a:ext cx="542966" cy="14808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chemeClr val="bg1"/>
                  </a:solidFill>
                </a:rPr>
                <a:t>PA7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205" t="54348" r="32932"/>
            <a:stretch>
              <a:fillRect/>
            </a:stretch>
          </p:blipFill>
          <p:spPr bwMode="auto">
            <a:xfrm>
              <a:off x="899592" y="3573016"/>
              <a:ext cx="3024336" cy="1512168"/>
            </a:xfrm>
            <a:prstGeom prst="round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모서리가 둥근 직사각형 19"/>
            <p:cNvSpPr/>
            <p:nvPr/>
          </p:nvSpPr>
          <p:spPr>
            <a:xfrm rot="16200000">
              <a:off x="1091733" y="3068960"/>
              <a:ext cx="432048" cy="1440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ysClr val="windowText" lastClr="000000"/>
                  </a:solidFill>
                </a:rPr>
                <a:t>GND</a:t>
              </a:r>
              <a:endParaRPr lang="ko-KR" altLang="en-US" sz="800" b="1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1" name="직선 연결선 20"/>
            <p:cNvCxnSpPr>
              <a:stCxn id="27" idx="1"/>
            </p:cNvCxnSpPr>
            <p:nvPr/>
          </p:nvCxnSpPr>
          <p:spPr>
            <a:xfrm flipH="1">
              <a:off x="3050207" y="3356992"/>
              <a:ext cx="297657" cy="20296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16200000">
              <a:off x="1177999" y="3501008"/>
              <a:ext cx="28803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22"/>
            <p:cNvSpPr/>
            <p:nvPr/>
          </p:nvSpPr>
          <p:spPr>
            <a:xfrm rot="16200000">
              <a:off x="1224883" y="3073952"/>
              <a:ext cx="432048" cy="1440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ysClr val="windowText" lastClr="000000"/>
                  </a:solidFill>
                </a:rPr>
                <a:t>5V</a:t>
              </a:r>
              <a:endParaRPr lang="ko-KR" altLang="en-US" sz="8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6200000">
              <a:off x="1504531" y="3068960"/>
              <a:ext cx="432048" cy="1440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ysClr val="windowText" lastClr="000000"/>
                  </a:solidFill>
                </a:rPr>
                <a:t>RS</a:t>
              </a:r>
              <a:endParaRPr lang="ko-KR" altLang="en-US" sz="8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6200000">
              <a:off x="1641404" y="3073952"/>
              <a:ext cx="432048" cy="1440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ysClr val="windowText" lastClr="000000"/>
                  </a:solidFill>
                </a:rPr>
                <a:t>GND</a:t>
              </a:r>
              <a:endParaRPr lang="ko-KR" altLang="en-US" sz="8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6200000">
              <a:off x="1790053" y="3068960"/>
              <a:ext cx="432048" cy="1440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ysClr val="windowText" lastClr="000000"/>
                  </a:solidFill>
                </a:rPr>
                <a:t>E</a:t>
              </a:r>
              <a:endParaRPr lang="ko-KR" altLang="en-US" sz="8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 rot="16200000">
              <a:off x="3131840" y="3068960"/>
              <a:ext cx="432048" cy="1440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ysClr val="windowText" lastClr="000000"/>
                  </a:solidFill>
                </a:rPr>
                <a:t>GND</a:t>
              </a:r>
              <a:endParaRPr lang="ko-KR" altLang="en-US" sz="8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6200000">
              <a:off x="2987824" y="3068960"/>
              <a:ext cx="432048" cy="1440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ysClr val="windowText" lastClr="000000"/>
                  </a:solidFill>
                </a:rPr>
                <a:t>5V</a:t>
              </a:r>
              <a:endParaRPr lang="ko-KR" altLang="en-US" sz="8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6200000">
              <a:off x="2699792" y="3068960"/>
              <a:ext cx="432048" cy="1440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ysClr val="windowText" lastClr="000000"/>
                  </a:solidFill>
                </a:rPr>
                <a:t>D7</a:t>
              </a:r>
              <a:endParaRPr lang="ko-KR" altLang="en-US" sz="8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 rot="16200000">
              <a:off x="2555776" y="3068960"/>
              <a:ext cx="432048" cy="1440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ysClr val="windowText" lastClr="000000"/>
                  </a:solidFill>
                </a:rPr>
                <a:t>D6</a:t>
              </a:r>
              <a:endParaRPr lang="ko-KR" altLang="en-US" sz="8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16200000">
              <a:off x="2411760" y="3068960"/>
              <a:ext cx="432048" cy="1440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ysClr val="windowText" lastClr="000000"/>
                  </a:solidFill>
                </a:rPr>
                <a:t>D5</a:t>
              </a:r>
              <a:endParaRPr lang="ko-KR" altLang="en-US" sz="8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 rot="16200000">
              <a:off x="2267744" y="3068960"/>
              <a:ext cx="432048" cy="1440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ysClr val="windowText" lastClr="000000"/>
                  </a:solidFill>
                </a:rPr>
                <a:t>D4</a:t>
              </a:r>
              <a:endParaRPr lang="ko-KR" altLang="en-US" sz="800" b="1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rot="16200000">
              <a:off x="1288507" y="3491383"/>
              <a:ext cx="28803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endCxn id="24" idx="1"/>
            </p:cNvCxnSpPr>
            <p:nvPr/>
          </p:nvCxnSpPr>
          <p:spPr>
            <a:xfrm flipV="1">
              <a:off x="1672430" y="3356992"/>
              <a:ext cx="48125" cy="28803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endCxn id="25" idx="1"/>
            </p:cNvCxnSpPr>
            <p:nvPr/>
          </p:nvCxnSpPr>
          <p:spPr>
            <a:xfrm flipV="1">
              <a:off x="1763688" y="3361984"/>
              <a:ext cx="93740" cy="22065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endCxn id="26" idx="1"/>
            </p:cNvCxnSpPr>
            <p:nvPr/>
          </p:nvCxnSpPr>
          <p:spPr>
            <a:xfrm flipV="1">
              <a:off x="1907704" y="3356992"/>
              <a:ext cx="98373" cy="21602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stCxn id="28" idx="1"/>
            </p:cNvCxnSpPr>
            <p:nvPr/>
          </p:nvCxnSpPr>
          <p:spPr>
            <a:xfrm flipH="1">
              <a:off x="2958950" y="3356992"/>
              <a:ext cx="244898" cy="20296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29" idx="1"/>
            </p:cNvCxnSpPr>
            <p:nvPr/>
          </p:nvCxnSpPr>
          <p:spPr>
            <a:xfrm flipH="1">
              <a:off x="2843808" y="3356992"/>
              <a:ext cx="72008" cy="20296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2719042" y="3356992"/>
              <a:ext cx="72008" cy="21602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2483768" y="3356992"/>
              <a:ext cx="0" cy="20296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31" idx="1"/>
            </p:cNvCxnSpPr>
            <p:nvPr/>
          </p:nvCxnSpPr>
          <p:spPr>
            <a:xfrm flipH="1">
              <a:off x="2603901" y="3356992"/>
              <a:ext cx="23883" cy="20140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>
              <a:stCxn id="14" idx="1"/>
              <a:endCxn id="26" idx="3"/>
            </p:cNvCxnSpPr>
            <p:nvPr/>
          </p:nvCxnSpPr>
          <p:spPr>
            <a:xfrm>
              <a:off x="1933621" y="2531805"/>
              <a:ext cx="72456" cy="39313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15" idx="1"/>
              <a:endCxn id="32" idx="3"/>
            </p:cNvCxnSpPr>
            <p:nvPr/>
          </p:nvCxnSpPr>
          <p:spPr>
            <a:xfrm>
              <a:off x="2481735" y="2531805"/>
              <a:ext cx="2033" cy="39313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stCxn id="16" idx="1"/>
              <a:endCxn id="31" idx="3"/>
            </p:cNvCxnSpPr>
            <p:nvPr/>
          </p:nvCxnSpPr>
          <p:spPr>
            <a:xfrm>
              <a:off x="2625751" y="2531805"/>
              <a:ext cx="2033" cy="39313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>
              <a:stCxn id="17" idx="1"/>
              <a:endCxn id="30" idx="3"/>
            </p:cNvCxnSpPr>
            <p:nvPr/>
          </p:nvCxnSpPr>
          <p:spPr>
            <a:xfrm>
              <a:off x="2769767" y="2531805"/>
              <a:ext cx="2033" cy="39313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>
              <a:stCxn id="18" idx="1"/>
              <a:endCxn id="29" idx="3"/>
            </p:cNvCxnSpPr>
            <p:nvPr/>
          </p:nvCxnSpPr>
          <p:spPr>
            <a:xfrm>
              <a:off x="2913784" y="2531805"/>
              <a:ext cx="2032" cy="39313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>
              <a:stCxn id="10" idx="0"/>
            </p:cNvCxnSpPr>
            <p:nvPr/>
          </p:nvCxnSpPr>
          <p:spPr>
            <a:xfrm flipV="1">
              <a:off x="899592" y="2132856"/>
              <a:ext cx="4633" cy="864096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모서리가 둥근 직사각형 47"/>
            <p:cNvSpPr/>
            <p:nvPr/>
          </p:nvSpPr>
          <p:spPr>
            <a:xfrm rot="16200000">
              <a:off x="812967" y="2420888"/>
              <a:ext cx="432048" cy="1440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ysClr val="windowText" lastClr="000000"/>
                  </a:solidFill>
                </a:rPr>
                <a:t>GND</a:t>
              </a:r>
              <a:endParaRPr lang="ko-KR" altLang="en-US" sz="8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 rot="16200000">
              <a:off x="544185" y="2420888"/>
              <a:ext cx="432048" cy="1440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ysClr val="windowText" lastClr="000000"/>
                  </a:solidFill>
                </a:rPr>
                <a:t>3v3</a:t>
              </a:r>
              <a:endParaRPr lang="ko-KR" altLang="en-US" sz="800" b="1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 rot="16200000">
              <a:off x="616193" y="2852936"/>
              <a:ext cx="28803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rot="16200000">
              <a:off x="899232" y="2857570"/>
              <a:ext cx="28803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모서리가 둥근 직사각형 51"/>
            <p:cNvSpPr/>
            <p:nvPr/>
          </p:nvSpPr>
          <p:spPr>
            <a:xfrm rot="16200000">
              <a:off x="1358033" y="3068960"/>
              <a:ext cx="432048" cy="14401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ysClr val="windowText" lastClr="000000"/>
                  </a:solidFill>
                </a:rPr>
                <a:t>저항</a:t>
              </a:r>
              <a:endParaRPr lang="ko-KR" altLang="en-US" sz="800" b="1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3" name="직선 연결선 52"/>
            <p:cNvCxnSpPr/>
            <p:nvPr/>
          </p:nvCxnSpPr>
          <p:spPr>
            <a:xfrm flipV="1">
              <a:off x="1547664" y="3356992"/>
              <a:ext cx="48125" cy="28803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모서리가 둥근 직사각형 68"/>
          <p:cNvSpPr/>
          <p:nvPr/>
        </p:nvSpPr>
        <p:spPr>
          <a:xfrm>
            <a:off x="1475656" y="1772816"/>
            <a:ext cx="1728192" cy="93610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화살표 연결선 70"/>
          <p:cNvCxnSpPr>
            <a:stCxn id="69" idx="3"/>
            <a:endCxn id="72" idx="1"/>
          </p:cNvCxnSpPr>
          <p:nvPr/>
        </p:nvCxnSpPr>
        <p:spPr>
          <a:xfrm>
            <a:off x="3203848" y="2240868"/>
            <a:ext cx="1080120" cy="464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283968" y="2060848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총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6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개의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GPIO pin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사용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: 4bits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1426"/>
          <a:stretch>
            <a:fillRect/>
          </a:stretch>
        </p:blipFill>
        <p:spPr bwMode="auto">
          <a:xfrm>
            <a:off x="3851920" y="2564904"/>
            <a:ext cx="4978902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LCD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작동 시키기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83568" y="1124744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바른고딕" pitchFamily="50" charset="-127"/>
                <a:ea typeface="나눔바른고딕" pitchFamily="50" charset="-127"/>
              </a:rPr>
              <a:t>Include LCD library </a:t>
            </a:r>
            <a:endParaRPr lang="ko-KR" altLang="en-US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683568" y="1916832"/>
            <a:ext cx="2204737" cy="576064"/>
            <a:chOff x="683568" y="1916832"/>
            <a:chExt cx="1628775" cy="42557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3568" y="1916832"/>
              <a:ext cx="1628775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2132856"/>
              <a:ext cx="1524000" cy="209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0" name="TextBox 59"/>
          <p:cNvSpPr txBox="1"/>
          <p:nvPr/>
        </p:nvSpPr>
        <p:spPr>
          <a:xfrm>
            <a:off x="539552" y="4330258"/>
            <a:ext cx="78488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4bits mode operation setting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Print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Clear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Set cursor for writing on second line (2,1)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2636912"/>
            <a:ext cx="700087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3" name="직선 화살표 연결선 62"/>
          <p:cNvCxnSpPr/>
          <p:nvPr/>
        </p:nvCxnSpPr>
        <p:spPr>
          <a:xfrm>
            <a:off x="2987824" y="2204864"/>
            <a:ext cx="79208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851920" y="1772816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Include C and header file of the library in user folder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771800" y="392376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&lt;mainly used functions &gt;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580618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Opensource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HW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종류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1268760"/>
            <a:ext cx="3456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000" dirty="0" err="1" smtClean="0">
                <a:latin typeface="나눔고딕 ExtraBold" pitchFamily="50" charset="-127"/>
                <a:ea typeface="나눔고딕 ExtraBold" pitchFamily="50" charset="-127"/>
              </a:rPr>
              <a:t>아두이노</a:t>
            </a:r>
            <a:r>
              <a:rPr lang="ko-KR" altLang="en-US" sz="2000" dirty="0" smtClean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UNO R3 </a:t>
            </a:r>
            <a:endParaRPr lang="ko-KR" altLang="ko-KR" sz="2000" dirty="0">
              <a:latin typeface="나눔고딕 ExtraBold" pitchFamily="50" charset="-127"/>
              <a:ea typeface="나눔고딕 ExtraBold" pitchFamily="50" charset="-127"/>
            </a:endParaRPr>
          </a:p>
          <a:p>
            <a:endParaRPr lang="ko-KR" altLang="en-US" sz="20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 b="1539"/>
          <a:stretch>
            <a:fillRect/>
          </a:stretch>
        </p:blipFill>
        <p:spPr bwMode="auto">
          <a:xfrm>
            <a:off x="4355976" y="1628800"/>
            <a:ext cx="4267200" cy="2926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539552" y="4797152"/>
            <a:ext cx="74168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ko-KR" dirty="0" smtClean="0"/>
              <a:t>마이크로 </a:t>
            </a:r>
            <a:r>
              <a:rPr lang="ko-KR" altLang="ko-KR" dirty="0"/>
              <a:t>컨트롤러에 쉽게 프로그래밍가능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JAVA </a:t>
            </a:r>
            <a:r>
              <a:rPr lang="ko-KR" altLang="ko-KR" dirty="0"/>
              <a:t>와</a:t>
            </a:r>
            <a:r>
              <a:rPr lang="en-US" altLang="ko-KR" dirty="0"/>
              <a:t> C</a:t>
            </a:r>
            <a:r>
              <a:rPr lang="ko-KR" altLang="ko-KR" dirty="0"/>
              <a:t>를 기반으로 한</a:t>
            </a:r>
            <a:r>
              <a:rPr lang="en-US" altLang="ko-KR" dirty="0"/>
              <a:t> IDE(</a:t>
            </a:r>
            <a:r>
              <a:rPr lang="ko-KR" altLang="ko-KR" dirty="0"/>
              <a:t>통합개발환경</a:t>
            </a:r>
            <a:r>
              <a:rPr lang="en-US" altLang="ko-KR" dirty="0"/>
              <a:t>) tool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sym typeface="Wingdings"/>
              </a:rPr>
              <a:t>  </a:t>
            </a:r>
            <a:r>
              <a:rPr lang="en-US" altLang="ko-KR" dirty="0" smtClean="0"/>
              <a:t> </a:t>
            </a:r>
            <a:r>
              <a:rPr lang="en-US" altLang="ko-KR" dirty="0"/>
              <a:t>Visual Studio, Eclipse…</a:t>
            </a:r>
            <a:endParaRPr lang="ko-KR" altLang="ko-KR" dirty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ko-KR" dirty="0"/>
              <a:t>센서들과 주변장치를 쉽게 </a:t>
            </a:r>
            <a:r>
              <a:rPr lang="ko-KR" altLang="ko-KR" dirty="0" smtClean="0"/>
              <a:t>확장가능</a:t>
            </a:r>
            <a:endParaRPr lang="ko-KR" altLang="ko-KR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11560" y="2132856"/>
          <a:ext cx="3672408" cy="23762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6204"/>
                <a:gridCol w="1836204"/>
              </a:tblGrid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11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ATmega328</a:t>
                      </a:r>
                      <a:r>
                        <a:rPr lang="en-US" altLang="ko-KR" baseline="0" dirty="0" smtClean="0"/>
                        <a:t> – 16MHz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SRAM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2kB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Flash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32kB</a:t>
                      </a:r>
                    </a:p>
                  </a:txBody>
                  <a:tcPr anchor="ctr"/>
                </a:tc>
              </a:tr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EEPROM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1kB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6588224" y="611396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OSHW Board 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548680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LCD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작동 시키기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83568" y="1124744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바른고딕" pitchFamily="50" charset="-127"/>
                <a:ea typeface="나눔바른고딕" pitchFamily="50" charset="-127"/>
              </a:rPr>
              <a:t>LCD print</a:t>
            </a:r>
            <a:endParaRPr lang="ko-KR" altLang="en-US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628800"/>
            <a:ext cx="5472608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Start program</a:t>
            </a:r>
          </a:p>
          <a:p>
            <a:pPr marL="342900" indent="-342900">
              <a:buFont typeface="Symbol"/>
              <a:buChar char="Þ"/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Connect ( )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실행</a:t>
            </a: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 typeface="Symbol"/>
              <a:buChar char="Þ"/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LCD print : </a:t>
            </a:r>
          </a:p>
          <a:p>
            <a:pPr marL="342900" indent="-342900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	Start program( ) part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:Program start / connect start </a:t>
            </a:r>
          </a:p>
          <a:p>
            <a:pPr marL="342900" indent="-342900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	Connect( ) part: connection success</a:t>
            </a:r>
          </a:p>
          <a:p>
            <a:pPr marL="342900" indent="-342900"/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lvl="0" indent="-342900"/>
            <a:r>
              <a:rPr lang="en-US" altLang="ko-KR" sz="1600" dirty="0" smtClean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2. Enroll/ identify/ delete all</a:t>
            </a:r>
          </a:p>
          <a:p>
            <a:pPr marL="342900" lvl="0" indent="-342900">
              <a:buFont typeface="Symbol"/>
              <a:buChar char="Þ"/>
            </a:pPr>
            <a:r>
              <a:rPr lang="en-US" altLang="ko-KR" sz="1600" dirty="0" smtClean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Enroll / identify/ delete all </a:t>
            </a:r>
            <a:r>
              <a:rPr lang="ko-KR" altLang="en-US" sz="1600" dirty="0" smtClean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실행</a:t>
            </a:r>
            <a:endParaRPr lang="en-US" altLang="ko-KR" sz="1600" dirty="0" smtClean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lvl="0" indent="-342900">
              <a:buFont typeface="Symbol"/>
              <a:buChar char="Þ"/>
            </a:pPr>
            <a:r>
              <a:rPr lang="en-US" altLang="ko-KR" sz="1600" dirty="0" smtClean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LCD print : Enroll / identify/ delete all print</a:t>
            </a:r>
          </a:p>
          <a:p>
            <a:pPr marL="342900" lvl="0" indent="-342900">
              <a:buFont typeface="Symbol"/>
              <a:buChar char="Þ"/>
            </a:pPr>
            <a:r>
              <a:rPr lang="en-US" altLang="ko-KR" sz="1600" dirty="0" smtClean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Success or Fail </a:t>
            </a:r>
            <a:r>
              <a:rPr lang="ko-KR" altLang="en-US" sz="1600" dirty="0" smtClean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인 경우</a:t>
            </a:r>
            <a:endParaRPr lang="en-US" altLang="ko-KR" sz="1600" dirty="0" smtClean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lvl="0" indent="-342900">
              <a:buFont typeface="Symbol"/>
              <a:buChar char="Þ"/>
            </a:pPr>
            <a:r>
              <a:rPr lang="en-US" altLang="ko-KR" sz="1600" dirty="0" smtClean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LCD print : Success/ Fail print</a:t>
            </a:r>
          </a:p>
          <a:p>
            <a:pPr marL="342900" lvl="0" indent="-342900">
              <a:buFont typeface="Symbol"/>
              <a:buChar char="Þ"/>
            </a:pPr>
            <a:r>
              <a:rPr lang="en-US" altLang="ko-KR" sz="1600" dirty="0" smtClean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Enroll </a:t>
            </a:r>
            <a:r>
              <a:rPr lang="ko-KR" altLang="en-US" sz="1600" dirty="0" smtClean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과 </a:t>
            </a:r>
            <a:r>
              <a:rPr lang="en-US" altLang="ko-KR" sz="1600" dirty="0" smtClean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Identify Success </a:t>
            </a:r>
            <a:r>
              <a:rPr lang="ko-KR" altLang="en-US" sz="1600" dirty="0" smtClean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의 경우 </a:t>
            </a:r>
            <a:r>
              <a:rPr lang="en-US" altLang="ko-KR" sz="1600" dirty="0" smtClean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ID</a:t>
            </a:r>
            <a:r>
              <a:rPr lang="ko-KR" altLang="en-US" sz="1600" dirty="0" smtClean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 출력</a:t>
            </a:r>
            <a:endParaRPr lang="en-US" altLang="ko-KR" sz="1600" dirty="0" smtClean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lvl="0" indent="-342900"/>
            <a:endParaRPr lang="en-US" altLang="ko-KR" sz="1600" dirty="0" smtClean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lvl="0" indent="-342900"/>
            <a:endParaRPr lang="en-US" altLang="ko-KR" sz="1600" dirty="0" smtClean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869160"/>
            <a:ext cx="4495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869160"/>
            <a:ext cx="401955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827584" y="6093296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&lt;Enrolled ID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출력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&gt;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36096" y="602128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&lt;Identified ID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출력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&gt;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부저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연결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268760"/>
            <a:ext cx="442912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67544" y="558924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-&gt; Buzzer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기능 다시 살리기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수정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2305819"/>
            <a:ext cx="3886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2953891"/>
            <a:ext cx="24384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직선 연결선 13"/>
          <p:cNvCxnSpPr>
            <a:stCxn id="6147" idx="1"/>
          </p:cNvCxnSpPr>
          <p:nvPr/>
        </p:nvCxnSpPr>
        <p:spPr>
          <a:xfrm>
            <a:off x="5076056" y="2496319"/>
            <a:ext cx="136815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100439" y="3097907"/>
            <a:ext cx="136815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48064" y="4266962"/>
            <a:ext cx="3744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Enroll / Identify/ Delete all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부분에 사용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Success :  ring once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Fail : ring twice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11960" y="2095252"/>
            <a:ext cx="6696744" cy="226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Button setting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Button Thread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Board </a:t>
            </a:r>
            <a:r>
              <a:rPr lang="ko-KR" altLang="en-US" sz="2000" dirty="0" smtClean="0">
                <a:latin typeface="나눔고딕 ExtraBold" pitchFamily="50" charset="-127"/>
                <a:ea typeface="나눔고딕 ExtraBold" pitchFamily="50" charset="-127"/>
              </a:rPr>
              <a:t>그림</a:t>
            </a:r>
            <a:endParaRPr lang="en-US" altLang="ko-KR" sz="2000" dirty="0" smtClean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510158"/>
            <a:ext cx="9001000" cy="974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8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나눔바른고딕" pitchFamily="50" charset="-127"/>
                <a:ea typeface="나눔바른고딕" pitchFamily="50" charset="-127"/>
              </a:rPr>
              <a:t>Enroll/ Identify / Delete all Button ,  board </a:t>
            </a:r>
            <a:r>
              <a:rPr lang="ko-KR" altLang="en-US" sz="2000" dirty="0" smtClean="0">
                <a:latin typeface="나눔바른고딕" pitchFamily="50" charset="-127"/>
                <a:ea typeface="나눔바른고딕" pitchFamily="50" charset="-127"/>
              </a:rPr>
              <a:t>그림</a:t>
            </a:r>
            <a:endParaRPr lang="ko-KR" altLang="en-US" sz="20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3090540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CONTENTS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25724" y="2442468"/>
            <a:ext cx="1872208" cy="187220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836712"/>
            <a:ext cx="6696744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latin typeface="나눔바른고딕" pitchFamily="50" charset="-127"/>
                <a:ea typeface="나눔바른고딕" pitchFamily="50" charset="-127"/>
              </a:rPr>
              <a:t>Button setting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611396"/>
            <a:ext cx="9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Enroll/ Identify / Delete all Button</a:t>
            </a:r>
            <a:endParaRPr lang="ko-KR" altLang="en-US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073622"/>
            <a:ext cx="572452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71600" y="3873822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&lt;finger button init&gt;</a:t>
            </a:r>
          </a:p>
          <a:p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*finger boot button init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과 다름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836712"/>
            <a:ext cx="6696744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latin typeface="나눔바른고딕" pitchFamily="50" charset="-127"/>
                <a:ea typeface="나눔바른고딕" pitchFamily="50" charset="-127"/>
              </a:rPr>
              <a:t>2. Button thread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1556792"/>
            <a:ext cx="5256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600" dirty="0" smtClean="0"/>
              <a:t> Button </a:t>
            </a:r>
            <a:r>
              <a:rPr lang="ko-KR" altLang="en-US" sz="1600" dirty="0" smtClean="0"/>
              <a:t>을 누르면 바로 </a:t>
            </a:r>
            <a:r>
              <a:rPr lang="en-US" altLang="ko-KR" sz="1600" dirty="0" smtClean="0"/>
              <a:t>Enroll / Identify/ Delete </a:t>
            </a:r>
            <a:r>
              <a:rPr lang="ko-KR" altLang="en-US" sz="1600" dirty="0" smtClean="0"/>
              <a:t>실행</a:t>
            </a:r>
            <a:endParaRPr lang="en-US" altLang="ko-KR" sz="1600" dirty="0" smtClean="0"/>
          </a:p>
          <a:p>
            <a:pPr>
              <a:buFont typeface="Wingdings" pitchFamily="2" charset="2"/>
              <a:buChar char="ü"/>
            </a:pPr>
            <a:endParaRPr lang="en-US" altLang="ko-KR" sz="1600" dirty="0" smtClean="0"/>
          </a:p>
          <a:p>
            <a:pPr>
              <a:buFont typeface="Wingdings" pitchFamily="2" charset="2"/>
              <a:buChar char="ü"/>
            </a:pPr>
            <a:r>
              <a:rPr lang="en-US" altLang="ko-KR" sz="1600" dirty="0" smtClean="0"/>
              <a:t>Priority 1</a:t>
            </a:r>
            <a:r>
              <a:rPr lang="ko-KR" altLang="en-US" sz="1600" dirty="0" smtClean="0"/>
              <a:t>순위 </a:t>
            </a:r>
            <a:endParaRPr lang="ko-KR" altLang="en-US" sz="1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388121"/>
            <a:ext cx="8853689" cy="368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3992641" y="2348880"/>
            <a:ext cx="20882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933056"/>
            <a:ext cx="4029075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 b="18948"/>
          <a:stretch>
            <a:fillRect/>
          </a:stretch>
        </p:blipFill>
        <p:spPr bwMode="auto">
          <a:xfrm>
            <a:off x="323528" y="2780928"/>
            <a:ext cx="4057650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/>
          <a:srcRect t="81052" r="621"/>
          <a:stretch>
            <a:fillRect/>
          </a:stretch>
        </p:blipFill>
        <p:spPr bwMode="auto">
          <a:xfrm>
            <a:off x="4716016" y="3323084"/>
            <a:ext cx="4032448" cy="92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직선 화살표 연결선 13"/>
          <p:cNvCxnSpPr/>
          <p:nvPr/>
        </p:nvCxnSpPr>
        <p:spPr>
          <a:xfrm flipH="1">
            <a:off x="1907704" y="2492896"/>
            <a:ext cx="1224136" cy="3600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5536" y="611396"/>
            <a:ext cx="9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Enroll/ Identify / Delete all Button</a:t>
            </a:r>
            <a:endParaRPr lang="ko-KR" altLang="en-US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0800000" flipH="1" flipV="1">
            <a:off x="107505" y="1412777"/>
            <a:ext cx="206001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987824" y="1955332"/>
            <a:ext cx="576064" cy="21544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PC7-Rx</a:t>
            </a:r>
            <a:endParaRPr lang="ko-KR" altLang="en-US" sz="800" dirty="0"/>
          </a:p>
        </p:txBody>
      </p:sp>
      <p:sp>
        <p:nvSpPr>
          <p:cNvPr id="4" name="TextBox 3"/>
          <p:cNvSpPr txBox="1"/>
          <p:nvPr/>
        </p:nvSpPr>
        <p:spPr>
          <a:xfrm>
            <a:off x="2987824" y="2175989"/>
            <a:ext cx="576064" cy="21544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PC6-Tx</a:t>
            </a:r>
            <a:endParaRPr lang="ko-KR" altLang="en-US" sz="8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1729684"/>
            <a:ext cx="576064" cy="2154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GND</a:t>
            </a:r>
            <a:endParaRPr lang="ko-KR" altLang="en-US" sz="800" dirty="0"/>
          </a:p>
        </p:txBody>
      </p:sp>
      <p:grpSp>
        <p:nvGrpSpPr>
          <p:cNvPr id="6" name="그룹 5"/>
          <p:cNvGrpSpPr/>
          <p:nvPr/>
        </p:nvGrpSpPr>
        <p:grpSpPr>
          <a:xfrm>
            <a:off x="4283968" y="2996953"/>
            <a:ext cx="676947" cy="792088"/>
            <a:chOff x="3688654" y="1844824"/>
            <a:chExt cx="984229" cy="792088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3688654" y="1844824"/>
              <a:ext cx="964979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V="1">
              <a:off x="4672883" y="1844824"/>
              <a:ext cx="0" cy="792088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4067944" y="3861049"/>
            <a:ext cx="432048" cy="648072"/>
            <a:chOff x="179512" y="3573016"/>
            <a:chExt cx="792088" cy="864096"/>
          </a:xfrm>
        </p:grpSpPr>
        <p:sp>
          <p:nvSpPr>
            <p:cNvPr id="10" name="직사각형 9"/>
            <p:cNvSpPr/>
            <p:nvPr/>
          </p:nvSpPr>
          <p:spPr>
            <a:xfrm>
              <a:off x="179512" y="3573016"/>
              <a:ext cx="792088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저항</a:t>
              </a:r>
              <a:endParaRPr lang="ko-KR" altLang="en-US" sz="1200" b="1" dirty="0"/>
            </a:p>
          </p:txBody>
        </p:sp>
        <p:sp>
          <p:nvSpPr>
            <p:cNvPr id="11" name="직사각형 10"/>
            <p:cNvSpPr/>
            <p:nvPr/>
          </p:nvSpPr>
          <p:spPr>
            <a:xfrm rot="16200000">
              <a:off x="431540" y="4185084"/>
              <a:ext cx="288032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/>
          <p:cNvCxnSpPr>
            <a:stCxn id="13" idx="1"/>
            <a:endCxn id="31" idx="3"/>
          </p:cNvCxnSpPr>
          <p:nvPr/>
        </p:nvCxnSpPr>
        <p:spPr>
          <a:xfrm>
            <a:off x="5101973" y="3395902"/>
            <a:ext cx="2958" cy="39313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 rot="16200000">
            <a:off x="4830489" y="3050378"/>
            <a:ext cx="542966" cy="14808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</a:rPr>
              <a:t>PC4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 rot="16200000">
            <a:off x="5046513" y="3050378"/>
            <a:ext cx="542966" cy="14808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</a:rPr>
              <a:t>PC5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 rot="16200000">
            <a:off x="5594627" y="3050378"/>
            <a:ext cx="542966" cy="14808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</a:rPr>
              <a:t>PA4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 rot="16200000">
            <a:off x="5738643" y="3050378"/>
            <a:ext cx="542966" cy="14808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</a:rPr>
              <a:t>PA5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 rot="16200000">
            <a:off x="5882659" y="3050378"/>
            <a:ext cx="542966" cy="14808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</a:rPr>
              <a:t>PA6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 rot="16200000">
            <a:off x="6026676" y="3050378"/>
            <a:ext cx="542966" cy="14808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</a:rPr>
              <a:t>PA7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236296" y="4653136"/>
            <a:ext cx="720080" cy="36004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DHT11</a:t>
            </a:r>
            <a:endParaRPr lang="ko-KR" altLang="en-US" sz="1100" b="1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2051720" y="2204864"/>
            <a:ext cx="931471" cy="826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 rot="16200000">
            <a:off x="7236296" y="3861048"/>
            <a:ext cx="432048" cy="1440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ysClr val="windowText" lastClr="000000"/>
                </a:solidFill>
              </a:rPr>
              <a:t>GND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 rot="16200000">
            <a:off x="7380312" y="3861048"/>
            <a:ext cx="432048" cy="1440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ysClr val="windowText" lastClr="000000"/>
                </a:solidFill>
              </a:rPr>
              <a:t>5V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 rot="16200000">
            <a:off x="7531457" y="3868177"/>
            <a:ext cx="432048" cy="12975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ysClr val="windowText" lastClr="000000"/>
                </a:solidFill>
              </a:rPr>
              <a:t>PE1</a:t>
            </a:r>
            <a:endParaRPr lang="ko-KR" altLang="en-US" sz="9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직선 연결선 23"/>
          <p:cNvCxnSpPr>
            <a:endCxn id="3" idx="1"/>
          </p:cNvCxnSpPr>
          <p:nvPr/>
        </p:nvCxnSpPr>
        <p:spPr>
          <a:xfrm flipV="1">
            <a:off x="2051720" y="2063054"/>
            <a:ext cx="936104" cy="6980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endCxn id="5" idx="1"/>
          </p:cNvCxnSpPr>
          <p:nvPr/>
        </p:nvCxnSpPr>
        <p:spPr>
          <a:xfrm flipV="1">
            <a:off x="2051720" y="1837406"/>
            <a:ext cx="936104" cy="3629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 l="1205" t="54348" r="32932"/>
          <a:stretch>
            <a:fillRect/>
          </a:stretch>
        </p:blipFill>
        <p:spPr bwMode="auto">
          <a:xfrm>
            <a:off x="4283968" y="4437113"/>
            <a:ext cx="3024336" cy="1512168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모서리가 둥근 직사각형 26"/>
          <p:cNvSpPr/>
          <p:nvPr/>
        </p:nvSpPr>
        <p:spPr>
          <a:xfrm rot="16200000">
            <a:off x="4476109" y="3933057"/>
            <a:ext cx="432048" cy="1440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ysClr val="windowText" lastClr="000000"/>
                </a:solidFill>
              </a:rPr>
              <a:t>GND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28" name="직선 연결선 27"/>
          <p:cNvCxnSpPr>
            <a:stCxn id="34" idx="1"/>
          </p:cNvCxnSpPr>
          <p:nvPr/>
        </p:nvCxnSpPr>
        <p:spPr>
          <a:xfrm flipH="1">
            <a:off x="6434583" y="4221089"/>
            <a:ext cx="297657" cy="2029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rot="16200000">
            <a:off x="4562375" y="4365105"/>
            <a:ext cx="28803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 rot="16200000">
            <a:off x="4609259" y="3938049"/>
            <a:ext cx="432048" cy="1440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ysClr val="windowText" lastClr="000000"/>
                </a:solidFill>
              </a:rPr>
              <a:t>5V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 rot="16200000">
            <a:off x="4888907" y="3933057"/>
            <a:ext cx="432048" cy="1440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ysClr val="windowText" lastClr="000000"/>
                </a:solidFill>
              </a:rPr>
              <a:t>RS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 rot="16200000">
            <a:off x="5025780" y="3938049"/>
            <a:ext cx="432048" cy="1440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ysClr val="windowText" lastClr="000000"/>
                </a:solidFill>
              </a:rPr>
              <a:t>GND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 rot="16200000">
            <a:off x="5174429" y="3933057"/>
            <a:ext cx="432048" cy="1440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ysClr val="windowText" lastClr="000000"/>
                </a:solidFill>
              </a:rPr>
              <a:t>E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 rot="16200000">
            <a:off x="6516216" y="3933057"/>
            <a:ext cx="432048" cy="1440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ysClr val="windowText" lastClr="000000"/>
                </a:solidFill>
              </a:rPr>
              <a:t>GND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 rot="16200000">
            <a:off x="6372200" y="3933057"/>
            <a:ext cx="432048" cy="1440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ysClr val="windowText" lastClr="000000"/>
                </a:solidFill>
              </a:rPr>
              <a:t>5V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 rot="16200000">
            <a:off x="6084168" y="3933057"/>
            <a:ext cx="432048" cy="1440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ysClr val="windowText" lastClr="000000"/>
                </a:solidFill>
              </a:rPr>
              <a:t>D7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 rot="16200000">
            <a:off x="5940152" y="3933057"/>
            <a:ext cx="432048" cy="1440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ysClr val="windowText" lastClr="000000"/>
                </a:solidFill>
              </a:rPr>
              <a:t>D6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 rot="16200000">
            <a:off x="5796136" y="3933057"/>
            <a:ext cx="432048" cy="1440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ysClr val="windowText" lastClr="000000"/>
                </a:solidFill>
              </a:rPr>
              <a:t>D5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 rot="16200000">
            <a:off x="5652120" y="3933057"/>
            <a:ext cx="432048" cy="1440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ysClr val="windowText" lastClr="000000"/>
                </a:solidFill>
              </a:rPr>
              <a:t>D4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 rot="16200000">
            <a:off x="4672883" y="4355480"/>
            <a:ext cx="28803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endCxn id="31" idx="1"/>
          </p:cNvCxnSpPr>
          <p:nvPr/>
        </p:nvCxnSpPr>
        <p:spPr>
          <a:xfrm flipV="1">
            <a:off x="5056806" y="4221089"/>
            <a:ext cx="48125" cy="2880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endCxn id="32" idx="1"/>
          </p:cNvCxnSpPr>
          <p:nvPr/>
        </p:nvCxnSpPr>
        <p:spPr>
          <a:xfrm flipV="1">
            <a:off x="5148064" y="4226081"/>
            <a:ext cx="93740" cy="2206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endCxn id="33" idx="1"/>
          </p:cNvCxnSpPr>
          <p:nvPr/>
        </p:nvCxnSpPr>
        <p:spPr>
          <a:xfrm flipV="1">
            <a:off x="5292080" y="4221089"/>
            <a:ext cx="98373" cy="2160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35" idx="1"/>
          </p:cNvCxnSpPr>
          <p:nvPr/>
        </p:nvCxnSpPr>
        <p:spPr>
          <a:xfrm flipH="1">
            <a:off x="6343326" y="4221089"/>
            <a:ext cx="244898" cy="2029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36" idx="1"/>
          </p:cNvCxnSpPr>
          <p:nvPr/>
        </p:nvCxnSpPr>
        <p:spPr>
          <a:xfrm flipH="1">
            <a:off x="6228184" y="4221089"/>
            <a:ext cx="72008" cy="2029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H="1">
            <a:off x="6103418" y="4221089"/>
            <a:ext cx="72008" cy="2160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868144" y="4221089"/>
            <a:ext cx="0" cy="2029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stCxn id="38" idx="1"/>
          </p:cNvCxnSpPr>
          <p:nvPr/>
        </p:nvCxnSpPr>
        <p:spPr>
          <a:xfrm flipH="1">
            <a:off x="5988277" y="4221089"/>
            <a:ext cx="23883" cy="2014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14" idx="1"/>
            <a:endCxn id="33" idx="3"/>
          </p:cNvCxnSpPr>
          <p:nvPr/>
        </p:nvCxnSpPr>
        <p:spPr>
          <a:xfrm>
            <a:off x="5317997" y="3395902"/>
            <a:ext cx="72456" cy="39313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15" idx="1"/>
            <a:endCxn id="39" idx="3"/>
          </p:cNvCxnSpPr>
          <p:nvPr/>
        </p:nvCxnSpPr>
        <p:spPr>
          <a:xfrm>
            <a:off x="5866111" y="3395902"/>
            <a:ext cx="2033" cy="39313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16" idx="1"/>
            <a:endCxn id="38" idx="3"/>
          </p:cNvCxnSpPr>
          <p:nvPr/>
        </p:nvCxnSpPr>
        <p:spPr>
          <a:xfrm>
            <a:off x="6010127" y="3395902"/>
            <a:ext cx="2033" cy="39313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17" idx="1"/>
            <a:endCxn id="37" idx="3"/>
          </p:cNvCxnSpPr>
          <p:nvPr/>
        </p:nvCxnSpPr>
        <p:spPr>
          <a:xfrm>
            <a:off x="6154143" y="3395902"/>
            <a:ext cx="2033" cy="39313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18" idx="1"/>
            <a:endCxn id="36" idx="3"/>
          </p:cNvCxnSpPr>
          <p:nvPr/>
        </p:nvCxnSpPr>
        <p:spPr>
          <a:xfrm>
            <a:off x="6298160" y="3395902"/>
            <a:ext cx="2032" cy="39313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10" idx="0"/>
          </p:cNvCxnSpPr>
          <p:nvPr/>
        </p:nvCxnSpPr>
        <p:spPr>
          <a:xfrm flipV="1">
            <a:off x="4283968" y="2996953"/>
            <a:ext cx="4633" cy="86409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 rot="16200000">
            <a:off x="4197343" y="3284985"/>
            <a:ext cx="432048" cy="1440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ysClr val="windowText" lastClr="000000"/>
                </a:solidFill>
              </a:rPr>
              <a:t>GND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 rot="16200000">
            <a:off x="3928561" y="3284985"/>
            <a:ext cx="432048" cy="1440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ysClr val="windowText" lastClr="000000"/>
                </a:solidFill>
              </a:rPr>
              <a:t>3v3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 rot="16200000">
            <a:off x="4000569" y="3717033"/>
            <a:ext cx="28803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rot="16200000">
            <a:off x="4283608" y="3721667"/>
            <a:ext cx="28803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58"/>
          <p:cNvSpPr/>
          <p:nvPr/>
        </p:nvSpPr>
        <p:spPr>
          <a:xfrm rot="16200000">
            <a:off x="4742409" y="3933057"/>
            <a:ext cx="432048" cy="1440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ysClr val="windowText" lastClr="000000"/>
                </a:solidFill>
              </a:rPr>
              <a:t>저항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V="1">
            <a:off x="4932040" y="4221089"/>
            <a:ext cx="48125" cy="2880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V="1">
            <a:off x="7452320" y="4149080"/>
            <a:ext cx="0" cy="5040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19" idx="0"/>
          </p:cNvCxnSpPr>
          <p:nvPr/>
        </p:nvCxnSpPr>
        <p:spPr>
          <a:xfrm flipV="1">
            <a:off x="7596336" y="4149080"/>
            <a:ext cx="0" cy="5040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V="1">
            <a:off x="7740352" y="4149080"/>
            <a:ext cx="0" cy="5040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/>
          <p:cNvGrpSpPr/>
          <p:nvPr/>
        </p:nvGrpSpPr>
        <p:grpSpPr>
          <a:xfrm>
            <a:off x="6660233" y="2348880"/>
            <a:ext cx="792088" cy="1368152"/>
            <a:chOff x="3688654" y="1844824"/>
            <a:chExt cx="984229" cy="792088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3688654" y="1844824"/>
              <a:ext cx="96497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 flipV="1">
              <a:off x="4672883" y="1844824"/>
              <a:ext cx="0" cy="79208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6660232" y="2204864"/>
            <a:ext cx="936104" cy="1512168"/>
            <a:chOff x="3688654" y="1844824"/>
            <a:chExt cx="984229" cy="792088"/>
          </a:xfrm>
        </p:grpSpPr>
        <p:cxnSp>
          <p:nvCxnSpPr>
            <p:cNvPr id="68" name="직선 연결선 67"/>
            <p:cNvCxnSpPr/>
            <p:nvPr/>
          </p:nvCxnSpPr>
          <p:spPr>
            <a:xfrm>
              <a:off x="3688654" y="1844824"/>
              <a:ext cx="96497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 flipV="1">
              <a:off x="4672883" y="1844824"/>
              <a:ext cx="0" cy="79208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6660232" y="2060848"/>
            <a:ext cx="1080120" cy="1656184"/>
            <a:chOff x="3688654" y="1844824"/>
            <a:chExt cx="984229" cy="792088"/>
          </a:xfrm>
        </p:grpSpPr>
        <p:cxnSp>
          <p:nvCxnSpPr>
            <p:cNvPr id="71" name="직선 연결선 70"/>
            <p:cNvCxnSpPr/>
            <p:nvPr/>
          </p:nvCxnSpPr>
          <p:spPr>
            <a:xfrm>
              <a:off x="3688654" y="1844824"/>
              <a:ext cx="96497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 flipV="1">
              <a:off x="4672883" y="1844824"/>
              <a:ext cx="0" cy="79208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/>
          <p:cNvGrpSpPr/>
          <p:nvPr/>
        </p:nvGrpSpPr>
        <p:grpSpPr>
          <a:xfrm flipH="1">
            <a:off x="3275856" y="2780928"/>
            <a:ext cx="288032" cy="1728192"/>
            <a:chOff x="3688654" y="1844824"/>
            <a:chExt cx="984229" cy="79208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3688654" y="1844824"/>
              <a:ext cx="96497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 flipV="1">
              <a:off x="4672883" y="1844824"/>
              <a:ext cx="0" cy="79208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 flipH="1">
            <a:off x="3131840" y="2708920"/>
            <a:ext cx="432048" cy="1770343"/>
            <a:chOff x="3688654" y="1844824"/>
            <a:chExt cx="984229" cy="792088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3688654" y="1844824"/>
              <a:ext cx="96497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 flipV="1">
              <a:off x="4672883" y="1844824"/>
              <a:ext cx="0" cy="79208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/>
          <p:cNvGrpSpPr/>
          <p:nvPr/>
        </p:nvGrpSpPr>
        <p:grpSpPr>
          <a:xfrm flipH="1">
            <a:off x="2843808" y="2636912"/>
            <a:ext cx="792088" cy="1812494"/>
            <a:chOff x="3688654" y="1844824"/>
            <a:chExt cx="984229" cy="792088"/>
          </a:xfrm>
        </p:grpSpPr>
        <p:cxnSp>
          <p:nvCxnSpPr>
            <p:cNvPr id="80" name="직선 연결선 79"/>
            <p:cNvCxnSpPr/>
            <p:nvPr/>
          </p:nvCxnSpPr>
          <p:spPr>
            <a:xfrm>
              <a:off x="3688654" y="1844824"/>
              <a:ext cx="96497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 flipV="1">
              <a:off x="4672883" y="1844824"/>
              <a:ext cx="0" cy="79208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/>
          <p:cNvGrpSpPr/>
          <p:nvPr/>
        </p:nvGrpSpPr>
        <p:grpSpPr>
          <a:xfrm flipH="1">
            <a:off x="2683789" y="2564904"/>
            <a:ext cx="880097" cy="1854645"/>
            <a:chOff x="3688654" y="1844824"/>
            <a:chExt cx="984229" cy="792088"/>
          </a:xfrm>
        </p:grpSpPr>
        <p:cxnSp>
          <p:nvCxnSpPr>
            <p:cNvPr id="83" name="직선 연결선 82"/>
            <p:cNvCxnSpPr/>
            <p:nvPr/>
          </p:nvCxnSpPr>
          <p:spPr>
            <a:xfrm>
              <a:off x="3688654" y="1844824"/>
              <a:ext cx="96497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 flipV="1">
              <a:off x="4672883" y="1844824"/>
              <a:ext cx="0" cy="79208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/>
          <p:cNvGrpSpPr/>
          <p:nvPr/>
        </p:nvGrpSpPr>
        <p:grpSpPr>
          <a:xfrm>
            <a:off x="6660232" y="1916832"/>
            <a:ext cx="1584176" cy="3312368"/>
            <a:chOff x="3688654" y="1844824"/>
            <a:chExt cx="984229" cy="792088"/>
          </a:xfrm>
        </p:grpSpPr>
        <p:cxnSp>
          <p:nvCxnSpPr>
            <p:cNvPr id="86" name="직선 연결선 85"/>
            <p:cNvCxnSpPr/>
            <p:nvPr/>
          </p:nvCxnSpPr>
          <p:spPr>
            <a:xfrm>
              <a:off x="3688654" y="1844824"/>
              <a:ext cx="96497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flipV="1">
              <a:off x="4672883" y="1844824"/>
              <a:ext cx="0" cy="79208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그룹 87"/>
          <p:cNvGrpSpPr/>
          <p:nvPr/>
        </p:nvGrpSpPr>
        <p:grpSpPr>
          <a:xfrm>
            <a:off x="6660232" y="1772816"/>
            <a:ext cx="1800200" cy="3456384"/>
            <a:chOff x="3688654" y="1844824"/>
            <a:chExt cx="984229" cy="792088"/>
          </a:xfrm>
        </p:grpSpPr>
        <p:cxnSp>
          <p:nvCxnSpPr>
            <p:cNvPr id="89" name="직선 연결선 88"/>
            <p:cNvCxnSpPr/>
            <p:nvPr/>
          </p:nvCxnSpPr>
          <p:spPr>
            <a:xfrm>
              <a:off x="3688654" y="1844824"/>
              <a:ext cx="96497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 flipV="1">
              <a:off x="4672883" y="1844824"/>
              <a:ext cx="0" cy="79208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타원 90"/>
          <p:cNvSpPr/>
          <p:nvPr/>
        </p:nvSpPr>
        <p:spPr>
          <a:xfrm>
            <a:off x="8028384" y="5157192"/>
            <a:ext cx="648072" cy="5040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Buzzer</a:t>
            </a:r>
            <a:endParaRPr lang="ko-KR" altLang="en-US" sz="1100" b="1" dirty="0"/>
          </a:p>
        </p:txBody>
      </p:sp>
      <p:sp>
        <p:nvSpPr>
          <p:cNvPr id="92" name="모서리가 둥근 직사각형 91"/>
          <p:cNvSpPr/>
          <p:nvPr/>
        </p:nvSpPr>
        <p:spPr>
          <a:xfrm rot="16200000">
            <a:off x="8028384" y="4725144"/>
            <a:ext cx="432048" cy="1440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ysClr val="windowText" lastClr="000000"/>
                </a:solidFill>
              </a:rPr>
              <a:t>GND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 rot="16200000">
            <a:off x="8208404" y="4722648"/>
            <a:ext cx="504056" cy="14401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ysClr val="windowText" lastClr="000000"/>
                </a:solidFill>
              </a:rPr>
              <a:t>PF11</a:t>
            </a:r>
            <a:endParaRPr lang="ko-KR" altLang="en-US" sz="9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94" name="그룹 93"/>
          <p:cNvGrpSpPr/>
          <p:nvPr/>
        </p:nvGrpSpPr>
        <p:grpSpPr>
          <a:xfrm flipH="1">
            <a:off x="2339752" y="2492896"/>
            <a:ext cx="1224136" cy="1896796"/>
            <a:chOff x="3688654" y="1844824"/>
            <a:chExt cx="984229" cy="792088"/>
          </a:xfrm>
        </p:grpSpPr>
        <p:cxnSp>
          <p:nvCxnSpPr>
            <p:cNvPr id="95" name="직선 연결선 94"/>
            <p:cNvCxnSpPr/>
            <p:nvPr/>
          </p:nvCxnSpPr>
          <p:spPr>
            <a:xfrm>
              <a:off x="3688654" y="1844824"/>
              <a:ext cx="96497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 flipV="1">
              <a:off x="4672883" y="1844824"/>
              <a:ext cx="0" cy="79208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/>
          <p:cNvGrpSpPr/>
          <p:nvPr/>
        </p:nvGrpSpPr>
        <p:grpSpPr>
          <a:xfrm flipH="1">
            <a:off x="2195736" y="2420888"/>
            <a:ext cx="1368152" cy="1938947"/>
            <a:chOff x="3688654" y="1844824"/>
            <a:chExt cx="984229" cy="792088"/>
          </a:xfrm>
        </p:grpSpPr>
        <p:cxnSp>
          <p:nvCxnSpPr>
            <p:cNvPr id="98" name="직선 연결선 97"/>
            <p:cNvCxnSpPr/>
            <p:nvPr/>
          </p:nvCxnSpPr>
          <p:spPr>
            <a:xfrm>
              <a:off x="3688654" y="1844824"/>
              <a:ext cx="96497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 flipV="1">
              <a:off x="4672883" y="1844824"/>
              <a:ext cx="0" cy="79208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모서리가 둥근 직사각형 99"/>
          <p:cNvSpPr/>
          <p:nvPr/>
        </p:nvSpPr>
        <p:spPr>
          <a:xfrm rot="16200000">
            <a:off x="1979712" y="3645024"/>
            <a:ext cx="432048" cy="1440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ysClr val="windowText" lastClr="000000"/>
                </a:solidFill>
              </a:rPr>
              <a:t>GND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 rot="16200000">
            <a:off x="2123728" y="3645024"/>
            <a:ext cx="432048" cy="144016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ysClr val="windowText" lastClr="000000"/>
                </a:solidFill>
              </a:rPr>
              <a:t>PF3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 rot="16200000">
            <a:off x="2483768" y="3645024"/>
            <a:ext cx="432048" cy="1440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ysClr val="windowText" lastClr="000000"/>
                </a:solidFill>
              </a:rPr>
              <a:t>GND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 rot="16200000">
            <a:off x="2627784" y="3645024"/>
            <a:ext cx="432048" cy="144016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ysClr val="windowText" lastClr="000000"/>
                </a:solidFill>
              </a:rPr>
              <a:t>PF10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 rot="16200000">
            <a:off x="2915816" y="3645024"/>
            <a:ext cx="432048" cy="1440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ysClr val="windowText" lastClr="000000"/>
                </a:solidFill>
              </a:rPr>
              <a:t>GND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 rot="16200000">
            <a:off x="3059832" y="3645024"/>
            <a:ext cx="432048" cy="144016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ysClr val="windowText" lastClr="000000"/>
                </a:solidFill>
              </a:rPr>
              <a:t>PF13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1907704" y="4293096"/>
            <a:ext cx="547189" cy="432048"/>
          </a:xfrm>
          <a:prstGeom prst="rect">
            <a:avLst/>
          </a:prstGeom>
          <a:solidFill>
            <a:srgbClr val="F5711F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Enroll Button</a:t>
            </a:r>
            <a:endParaRPr lang="ko-KR" altLang="en-US" sz="700" b="1" dirty="0"/>
          </a:p>
        </p:txBody>
      </p:sp>
      <p:sp>
        <p:nvSpPr>
          <p:cNvPr id="107" name="직사각형 106"/>
          <p:cNvSpPr/>
          <p:nvPr/>
        </p:nvSpPr>
        <p:spPr>
          <a:xfrm>
            <a:off x="2411760" y="4293096"/>
            <a:ext cx="576064" cy="432048"/>
          </a:xfrm>
          <a:prstGeom prst="rect">
            <a:avLst/>
          </a:prstGeom>
          <a:solidFill>
            <a:srgbClr val="F5711F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Identify- Button</a:t>
            </a:r>
            <a:endParaRPr lang="ko-KR" altLang="en-US" sz="700" b="1" dirty="0"/>
          </a:p>
        </p:txBody>
      </p:sp>
      <p:sp>
        <p:nvSpPr>
          <p:cNvPr id="108" name="직사각형 107"/>
          <p:cNvSpPr/>
          <p:nvPr/>
        </p:nvSpPr>
        <p:spPr>
          <a:xfrm>
            <a:off x="2987824" y="4293096"/>
            <a:ext cx="504056" cy="432048"/>
          </a:xfrm>
          <a:prstGeom prst="rect">
            <a:avLst/>
          </a:prstGeom>
          <a:solidFill>
            <a:srgbClr val="F5711F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Delete-Button</a:t>
            </a:r>
            <a:endParaRPr lang="ko-KR" altLang="en-US" sz="700" b="1" dirty="0"/>
          </a:p>
        </p:txBody>
      </p:sp>
      <p:cxnSp>
        <p:nvCxnSpPr>
          <p:cNvPr id="109" name="직선 연결선 108"/>
          <p:cNvCxnSpPr/>
          <p:nvPr/>
        </p:nvCxnSpPr>
        <p:spPr>
          <a:xfrm>
            <a:off x="3707904" y="2276872"/>
            <a:ext cx="0" cy="345638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851920" y="2348880"/>
            <a:ext cx="0" cy="345638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모서리가 둥근 직사각형 110"/>
          <p:cNvSpPr/>
          <p:nvPr/>
        </p:nvSpPr>
        <p:spPr>
          <a:xfrm rot="16200000">
            <a:off x="3491880" y="5013176"/>
            <a:ext cx="432048" cy="1440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ysClr val="windowText" lastClr="000000"/>
                </a:solidFill>
              </a:rPr>
              <a:t>GND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 rot="16200000">
            <a:off x="3635896" y="5013176"/>
            <a:ext cx="432048" cy="144016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ysClr val="windowText" lastClr="000000"/>
                </a:solidFill>
              </a:rPr>
              <a:t>PF2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3563888" y="5661248"/>
            <a:ext cx="50405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Start-Button</a:t>
            </a:r>
            <a:endParaRPr lang="ko-KR" altLang="en-US" sz="700" b="1" dirty="0"/>
          </a:p>
        </p:txBody>
      </p:sp>
      <p:pic>
        <p:nvPicPr>
          <p:cNvPr id="1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 flipV="1">
            <a:off x="4499924" y="755147"/>
            <a:ext cx="1205020" cy="3096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" name="TextBox 114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8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Board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그림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39952" y="1988840"/>
            <a:ext cx="6696744" cy="1359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 err="1" smtClean="0">
                <a:latin typeface="나눔고딕 ExtraBold" pitchFamily="50" charset="-127"/>
                <a:ea typeface="나눔고딕 ExtraBold" pitchFamily="50" charset="-127"/>
              </a:rPr>
              <a:t>Kicad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  4.0.6 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설치</a:t>
            </a:r>
            <a:endParaRPr lang="en-US" altLang="ko-KR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 err="1" smtClean="0">
                <a:latin typeface="나눔고딕 ExtraBold" pitchFamily="50" charset="-127"/>
                <a:ea typeface="나눔고딕 ExtraBold" pitchFamily="50" charset="-127"/>
              </a:rPr>
              <a:t>Kicad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사용해서 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stm32f4 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보드 그리기</a:t>
            </a:r>
            <a:endParaRPr lang="en-US" altLang="ko-KR" dirty="0" smtClean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8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4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7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Kicad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2793959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CONTENTS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25724" y="2145887"/>
            <a:ext cx="1872208" cy="187220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548680"/>
            <a:ext cx="9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en-US" altLang="ko-KR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Kicad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설치</a:t>
            </a:r>
            <a:endParaRPr lang="ko-KR" altLang="en-US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r="46661"/>
          <a:stretch>
            <a:fillRect/>
          </a:stretch>
        </p:blipFill>
        <p:spPr bwMode="auto">
          <a:xfrm>
            <a:off x="1763688" y="2420888"/>
            <a:ext cx="5976664" cy="336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>
          <a:xfrm>
            <a:off x="683568" y="1772816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http://kicad-pcb.org/download/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3314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Download </a:t>
            </a:r>
            <a:r>
              <a:rPr lang="en-US" altLang="ko-KR" b="1" dirty="0" err="1" smtClean="0">
                <a:latin typeface="나눔바른고딕" pitchFamily="50" charset="-127"/>
                <a:ea typeface="나눔바른고딕" pitchFamily="50" charset="-127"/>
              </a:rPr>
              <a:t>Kicad</a:t>
            </a: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 4.0.6</a:t>
            </a:r>
            <a:endParaRPr lang="ko-KR" altLang="en-US" b="1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622429"/>
            <a:ext cx="9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en-US" altLang="ko-KR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Kicad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사용해서 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stm32f4 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보드 그리기</a:t>
            </a:r>
            <a:endParaRPr lang="en-US" altLang="ko-KR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3314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New project</a:t>
            </a:r>
            <a:endParaRPr lang="ko-KR" altLang="en-US" b="1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564904"/>
            <a:ext cx="722947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타원 6"/>
          <p:cNvSpPr/>
          <p:nvPr/>
        </p:nvSpPr>
        <p:spPr>
          <a:xfrm>
            <a:off x="2843808" y="3356992"/>
            <a:ext cx="792088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3203848" y="4149080"/>
            <a:ext cx="0" cy="57606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55776" y="4725144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2. Make a library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67544" y="2924944"/>
            <a:ext cx="5760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971600" y="2420888"/>
            <a:ext cx="648072" cy="57606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75656" y="213285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1. Create new project 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622429"/>
            <a:ext cx="9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en-US" altLang="ko-KR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Kicad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사용해서 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stm32f4 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보드 그리기</a:t>
            </a:r>
            <a:endParaRPr lang="en-US" altLang="ko-KR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25946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Make a library components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/>
          <a:srcRect b="14492"/>
          <a:stretch>
            <a:fillRect/>
          </a:stretch>
        </p:blipFill>
        <p:spPr bwMode="auto">
          <a:xfrm>
            <a:off x="971600" y="1772816"/>
            <a:ext cx="7416824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580618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Opensource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HW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종류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1333217"/>
            <a:ext cx="4032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dirty="0" smtClean="0">
                <a:latin typeface="+mj-ea"/>
                <a:ea typeface="+mj-ea"/>
              </a:rPr>
              <a:t>2. </a:t>
            </a:r>
            <a:r>
              <a:rPr lang="ko-KR" altLang="ko-KR" sz="2000" dirty="0" err="1">
                <a:latin typeface="+mj-ea"/>
                <a:ea typeface="+mj-ea"/>
              </a:rPr>
              <a:t>라즈베리</a:t>
            </a:r>
            <a:r>
              <a:rPr lang="ko-KR" altLang="ko-KR" sz="2000" dirty="0">
                <a:latin typeface="+mj-ea"/>
                <a:ea typeface="+mj-ea"/>
              </a:rPr>
              <a:t> 파이</a:t>
            </a:r>
            <a:r>
              <a:rPr lang="en-US" altLang="ko-KR" sz="2000" dirty="0">
                <a:latin typeface="+mj-ea"/>
                <a:ea typeface="+mj-ea"/>
              </a:rPr>
              <a:t>(Raspberry Pi)</a:t>
            </a:r>
            <a:endParaRPr lang="ko-KR" altLang="ko-KR" sz="2000" dirty="0">
              <a:latin typeface="+mj-ea"/>
              <a:ea typeface="+mj-ea"/>
            </a:endParaRPr>
          </a:p>
          <a:p>
            <a:endParaRPr lang="ko-KR" altLang="ko-KR" sz="2000" dirty="0">
              <a:latin typeface="+mj-ea"/>
              <a:ea typeface="+mj-ea"/>
            </a:endParaRPr>
          </a:p>
          <a:p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4797152"/>
            <a:ext cx="7416824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ko-KR" dirty="0" err="1"/>
              <a:t>무선랜</a:t>
            </a:r>
            <a:r>
              <a:rPr lang="en-US" altLang="ko-KR" dirty="0"/>
              <a:t>, </a:t>
            </a:r>
            <a:r>
              <a:rPr lang="ko-KR" altLang="ko-KR" dirty="0" err="1"/>
              <a:t>블루투스</a:t>
            </a:r>
            <a:r>
              <a:rPr lang="ko-KR" altLang="ko-KR" dirty="0"/>
              <a:t> 내장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ko-KR" dirty="0"/>
              <a:t>다양한 포트 지원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ko-KR" dirty="0" err="1"/>
              <a:t>리눅스</a:t>
            </a:r>
            <a:r>
              <a:rPr lang="ko-KR" altLang="ko-KR" dirty="0"/>
              <a:t> 운영체제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ko-KR" dirty="0"/>
              <a:t>고성능</a:t>
            </a:r>
            <a:r>
              <a:rPr lang="en-US" altLang="ko-KR" dirty="0"/>
              <a:t>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ko-KR" dirty="0"/>
              <a:t>기기 제작가능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11560" y="2132856"/>
          <a:ext cx="3672408" cy="216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6204"/>
                <a:gridCol w="1836204"/>
              </a:tblGrid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11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1.2 GHz</a:t>
                      </a:r>
                      <a:r>
                        <a:rPr lang="en-US" altLang="ko-KR" baseline="0" dirty="0" smtClean="0"/>
                        <a:t> 64-bit quad-core ARMv8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SRAM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1GB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Flash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8GB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844824"/>
            <a:ext cx="4069188" cy="2682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6588224" y="611396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OSHW Board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5148" t="6672" r="25075" b="22163"/>
          <a:stretch>
            <a:fillRect/>
          </a:stretch>
        </p:blipFill>
        <p:spPr bwMode="auto">
          <a:xfrm>
            <a:off x="1259632" y="980728"/>
            <a:ext cx="6336704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275856" y="572396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&lt;stm32f4 component&gt;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620688"/>
            <a:ext cx="9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en-US" altLang="ko-KR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Kicad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사용해서 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stm32f4 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보드 그리기</a:t>
            </a:r>
            <a:endParaRPr lang="en-US" altLang="ko-KR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331476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Use the components in .</a:t>
            </a:r>
            <a:r>
              <a:rPr lang="en-US" altLang="ko-KR" dirty="0" err="1" smtClean="0">
                <a:latin typeface="나눔고딕 ExtraBold" pitchFamily="50" charset="-127"/>
                <a:ea typeface="나눔고딕 ExtraBold" pitchFamily="50" charset="-127"/>
              </a:rPr>
              <a:t>sch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988840"/>
            <a:ext cx="6048672" cy="405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622429"/>
            <a:ext cx="9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8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7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전체 회로도 그리기</a:t>
            </a:r>
            <a:endParaRPr lang="en-US" altLang="ko-KR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7570948" cy="5283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8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8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코드 수정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39952" y="1879228"/>
            <a:ext cx="6696744" cy="226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err="1" smtClean="0">
                <a:latin typeface="나눔고딕 ExtraBold" pitchFamily="50" charset="-127"/>
                <a:ea typeface="나눔고딕 ExtraBold" pitchFamily="50" charset="-127"/>
              </a:rPr>
              <a:t>main.c</a:t>
            </a: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dirty="0" smtClean="0">
                <a:latin typeface="나눔고딕 ExtraBold" pitchFamily="50" charset="-127"/>
                <a:ea typeface="나눔고딕 ExtraBold" pitchFamily="50" charset="-127"/>
              </a:rPr>
              <a:t>수정</a:t>
            </a:r>
            <a:endParaRPr lang="en-US" altLang="ko-KR" sz="20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dht11.c </a:t>
            </a:r>
            <a:r>
              <a:rPr lang="ko-KR" altLang="en-US" sz="2000" dirty="0" smtClean="0">
                <a:latin typeface="나눔고딕 ExtraBold" pitchFamily="50" charset="-127"/>
                <a:ea typeface="나눔고딕 ExtraBold" pitchFamily="50" charset="-127"/>
              </a:rPr>
              <a:t>수정</a:t>
            </a:r>
            <a:endParaRPr lang="en-US" altLang="ko-KR" sz="20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sfm6020.c </a:t>
            </a:r>
            <a:r>
              <a:rPr lang="ko-KR" altLang="en-US" sz="2000" dirty="0" smtClean="0">
                <a:latin typeface="나눔고딕 ExtraBold" pitchFamily="50" charset="-127"/>
                <a:ea typeface="나눔고딕 ExtraBold" pitchFamily="50" charset="-127"/>
              </a:rPr>
              <a:t>수정</a:t>
            </a:r>
            <a:endParaRPr lang="en-US" altLang="ko-KR" sz="2000" dirty="0" smtClean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2793959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CONTENTS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25724" y="2145887"/>
            <a:ext cx="1872208" cy="187220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main.c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수정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268760"/>
            <a:ext cx="697230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>
          <a:xfrm>
            <a:off x="3995936" y="1556792"/>
            <a:ext cx="172819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139952" y="1844824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43608" y="2026940"/>
            <a:ext cx="1008112" cy="177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43608" y="1700808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1560" y="3068960"/>
            <a:ext cx="64807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Dht11 sensor’s priority : Normal -&gt;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AboveNormal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Buttons’ priority :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AboveNormal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-&gt; Normal</a:t>
            </a:r>
          </a:p>
          <a:p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* dht11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data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오류 혹은 동작 멈춤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-&gt; </a:t>
            </a:r>
          </a:p>
          <a:p>
            <a:pPr lvl="1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동작 멈춤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solved </a:t>
            </a:r>
          </a:p>
          <a:p>
            <a:pPr lvl="1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2. data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오류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:  RH 16% -&gt; RH 45~49 % </a:t>
            </a:r>
          </a:p>
          <a:p>
            <a:pPr lvl="1"/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실제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RH = 65~69 %  -&gt; 20%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정도 다름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-&gt;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아직 해결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X</a:t>
            </a:r>
          </a:p>
          <a:p>
            <a:pPr lvl="2"/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* Button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동작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변화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x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dht11.c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수정</a:t>
            </a: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1124744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* Enroll / Identify / Delete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실행 할 때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dth11 read error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종종 발생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-&gt; Void DHT11Read ( )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수정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844824"/>
            <a:ext cx="4032448" cy="4847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896692"/>
            <a:ext cx="3528392" cy="4799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모서리가 둥근 직사각형 11"/>
          <p:cNvSpPr/>
          <p:nvPr/>
        </p:nvSpPr>
        <p:spPr>
          <a:xfrm>
            <a:off x="395536" y="4581128"/>
            <a:ext cx="4032448" cy="1368152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39552" y="6165304"/>
            <a:ext cx="3888432" cy="504056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220072" y="3933056"/>
            <a:ext cx="2736304" cy="2016224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92080" y="6021288"/>
            <a:ext cx="2664296" cy="720080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340768"/>
            <a:ext cx="5256584" cy="532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dht11.c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수정</a:t>
            </a: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1196752"/>
            <a:ext cx="4824536" cy="1485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211960" y="2780928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-&gt; data sheet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의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DHT11signal &amp; data transfer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방식 제일 잘 적용됨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-&gt; read error X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23528" y="3933056"/>
            <a:ext cx="2808312" cy="2304256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dht11.c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수정</a:t>
            </a: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204864"/>
            <a:ext cx="323850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11560" y="1199074"/>
            <a:ext cx="85324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* 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gError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=1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인 경우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DHT11read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실행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-&gt; </a:t>
            </a:r>
          </a:p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DHT11read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하는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thread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와 실행 겹침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-&gt;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오류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동작 느려짐 또는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thread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동작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X</a:t>
            </a:r>
          </a:p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=&gt; Void 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dht_LCDprint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( )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수정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27584" y="2636912"/>
            <a:ext cx="1224136" cy="21602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971600" y="4168130"/>
            <a:ext cx="1224136" cy="21602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347864" y="2564904"/>
            <a:ext cx="4608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gError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==0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인 경우만 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LCDprint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실행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9" name="직선 화살표 연결선 8"/>
          <p:cNvCxnSpPr>
            <a:stCxn id="5" idx="3"/>
            <a:endCxn id="7" idx="1"/>
          </p:cNvCxnSpPr>
          <p:nvPr/>
        </p:nvCxnSpPr>
        <p:spPr>
          <a:xfrm flipV="1">
            <a:off x="2051720" y="2734181"/>
            <a:ext cx="1296144" cy="1074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2195736" y="4293096"/>
            <a:ext cx="1296144" cy="464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63888" y="4077072"/>
            <a:ext cx="46085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dht_LCDprint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실행 전 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LCD_clear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실행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-&gt;</a:t>
            </a:r>
          </a:p>
          <a:p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LCD_clear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중복 실행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-&gt; “RH :”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에서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R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지워지는 현상</a:t>
            </a: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-&gt; 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LCD_clear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한번 만 실행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3. sfm6020.c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수정</a:t>
            </a: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68760"/>
            <a:ext cx="30480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직선 화살표 연결선 4"/>
          <p:cNvCxnSpPr/>
          <p:nvPr/>
        </p:nvCxnSpPr>
        <p:spPr>
          <a:xfrm>
            <a:off x="1907704" y="2723778"/>
            <a:ext cx="93610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15816" y="2289646"/>
            <a:ext cx="4824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dht_LCDprint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실행 전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LCD_clear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실행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-&gt;</a:t>
            </a:r>
          </a:p>
          <a:p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LCD_clear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중복 실행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-&gt;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장시간 실행 시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LCD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깨짐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-&gt;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LCD_clear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한번 만 실행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39552" y="1772816"/>
            <a:ext cx="1224136" cy="21602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11560" y="2636912"/>
            <a:ext cx="1224136" cy="21602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97360"/>
            <a:ext cx="8362725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8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9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회로도 수정</a:t>
            </a: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580618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Opensource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HW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종류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1268761"/>
            <a:ext cx="4032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/>
              <a:t>3. </a:t>
            </a:r>
            <a:r>
              <a:rPr lang="ko-KR" altLang="en-US" sz="2000" b="1" dirty="0" err="1" smtClean="0"/>
              <a:t>비글보드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(Beagle Board)</a:t>
            </a:r>
            <a:endParaRPr lang="ko-KR" altLang="ko-KR" sz="2000" b="1" dirty="0"/>
          </a:p>
          <a:p>
            <a:endParaRPr lang="ko-KR" altLang="en-US" sz="2000" b="1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11560" y="2276872"/>
          <a:ext cx="3672408" cy="1960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6204"/>
                <a:gridCol w="1836204"/>
              </a:tblGrid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항목</a:t>
                      </a:r>
                      <a:endParaRPr lang="ko-KR" altLang="en-US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내용</a:t>
                      </a:r>
                      <a:endParaRPr lang="ko-KR" altLang="en-US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</a:tr>
              <a:tr h="711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1GHz</a:t>
                      </a:r>
                      <a:r>
                        <a:rPr lang="en-US" altLang="ko-KR" baseline="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 ARM Cortex-A8</a:t>
                      </a:r>
                      <a:endParaRPr lang="ko-KR" altLang="en-US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</a:tr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SRAM</a:t>
                      </a:r>
                      <a:endParaRPr lang="ko-KR" altLang="en-US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512MB</a:t>
                      </a:r>
                      <a:endParaRPr lang="ko-KR" altLang="en-US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</a:tr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Flash</a:t>
                      </a:r>
                      <a:endParaRPr lang="ko-KR" altLang="en-US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4GB</a:t>
                      </a:r>
                      <a:r>
                        <a:rPr lang="en-US" altLang="ko-KR" baseline="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 -8bit</a:t>
                      </a:r>
                      <a:endParaRPr lang="en-US" altLang="ko-KR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1844824"/>
            <a:ext cx="4069188" cy="2682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576064" y="458112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dirty="0"/>
              <a:t>3D </a:t>
            </a:r>
            <a:r>
              <a:rPr lang="ko-KR" altLang="ko-KR" dirty="0"/>
              <a:t>그래픽 가속기 탑재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ko-KR" dirty="0"/>
              <a:t>플래시 메모리와</a:t>
            </a:r>
            <a:r>
              <a:rPr lang="en-US" altLang="ko-KR" dirty="0"/>
              <a:t> </a:t>
            </a:r>
            <a:r>
              <a:rPr lang="en-US" altLang="ko-KR" dirty="0" smtClean="0"/>
              <a:t>OS</a:t>
            </a:r>
            <a:r>
              <a:rPr lang="ko-KR" altLang="ko-KR" dirty="0" smtClean="0"/>
              <a:t>가 </a:t>
            </a:r>
            <a:r>
              <a:rPr lang="ko-KR" altLang="ko-KR" dirty="0"/>
              <a:t>설치되어 나옴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588224" y="611396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OSHW Board 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8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11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Pin set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옮기기</a:t>
            </a: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31640" y="5445224"/>
            <a:ext cx="46682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ko-KR" b="1" dirty="0" smtClean="0">
                <a:latin typeface="+mn-ea"/>
              </a:rPr>
              <a:t>Arduino Uno V3 connectors</a:t>
            </a:r>
          </a:p>
          <a:p>
            <a:r>
              <a:rPr lang="it-IT" altLang="ko-KR" dirty="0" smtClean="0">
                <a:latin typeface="+mn-ea"/>
              </a:rPr>
              <a:t>: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Most shields designed for </a:t>
            </a:r>
            <a:r>
              <a:rPr lang="en-US" altLang="ko-KR" sz="1600" dirty="0" err="1" smtClean="0">
                <a:latin typeface="+mn-ea"/>
              </a:rPr>
              <a:t>Arduino</a:t>
            </a:r>
            <a:r>
              <a:rPr lang="en-US" altLang="ko-KR" sz="1600" dirty="0" smtClean="0">
                <a:latin typeface="+mn-ea"/>
              </a:rPr>
              <a:t> Uno V3 </a:t>
            </a:r>
          </a:p>
          <a:p>
            <a:r>
              <a:rPr lang="en-US" altLang="ko-KR" sz="1600" dirty="0" smtClean="0">
                <a:latin typeface="+mn-ea"/>
              </a:rPr>
              <a:t>can fit to the 32F412GDISCOVERY discovery kit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484784"/>
            <a:ext cx="599122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5076056" y="3861048"/>
            <a:ext cx="1512168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04048" y="2564904"/>
            <a:ext cx="136815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5" idx="2"/>
            <a:endCxn id="3" idx="0"/>
          </p:cNvCxnSpPr>
          <p:nvPr/>
        </p:nvCxnSpPr>
        <p:spPr>
          <a:xfrm flipH="1">
            <a:off x="3665773" y="4077072"/>
            <a:ext cx="2166367" cy="136815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8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11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Pin set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옮기기</a:t>
            </a: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052737"/>
            <a:ext cx="4680519" cy="1989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 t="14345"/>
          <a:stretch>
            <a:fillRect/>
          </a:stretch>
        </p:blipFill>
        <p:spPr bwMode="auto">
          <a:xfrm>
            <a:off x="314003" y="3054102"/>
            <a:ext cx="4680520" cy="339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2699792" y="1594892"/>
            <a:ext cx="1872208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16016" y="62068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Used pins</a:t>
            </a:r>
            <a:endParaRPr lang="ko-KR" altLang="en-US" dirty="0">
              <a:latin typeface="+mn-ea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572000" y="980728"/>
            <a:ext cx="648072" cy="7920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99792" y="2276872"/>
            <a:ext cx="1872208" cy="1728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699792" y="4168130"/>
            <a:ext cx="1872208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699792" y="5445224"/>
            <a:ext cx="1872208" cy="1008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220072" y="1898823"/>
            <a:ext cx="352839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+mn-ea"/>
              </a:rPr>
              <a:t>&lt;Pin set list&gt;</a:t>
            </a:r>
          </a:p>
          <a:p>
            <a:pPr algn="ctr"/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D15 – LED E (PB10)</a:t>
            </a:r>
          </a:p>
          <a:p>
            <a:r>
              <a:rPr lang="en-US" altLang="ko-KR" sz="1600" dirty="0" smtClean="0">
                <a:latin typeface="+mn-ea"/>
              </a:rPr>
              <a:t>D14 – LED RS (PB9)</a:t>
            </a:r>
          </a:p>
          <a:p>
            <a:r>
              <a:rPr lang="en-US" altLang="ko-KR" sz="1600" dirty="0" smtClean="0">
                <a:latin typeface="+mn-ea"/>
              </a:rPr>
              <a:t>D13 – LED D4 (PA5)</a:t>
            </a:r>
          </a:p>
          <a:p>
            <a:r>
              <a:rPr lang="en-US" altLang="ko-KR" sz="1600" dirty="0" smtClean="0">
                <a:latin typeface="+mn-ea"/>
              </a:rPr>
              <a:t>D12 – LED D5 (PA6)</a:t>
            </a:r>
          </a:p>
          <a:p>
            <a:r>
              <a:rPr lang="en-US" altLang="ko-KR" sz="1600" dirty="0" smtClean="0">
                <a:latin typeface="+mn-ea"/>
              </a:rPr>
              <a:t>D11 – LED D6 (PA7)</a:t>
            </a:r>
          </a:p>
          <a:p>
            <a:r>
              <a:rPr lang="en-US" altLang="ko-KR" sz="1600" dirty="0" smtClean="0">
                <a:latin typeface="+mn-ea"/>
              </a:rPr>
              <a:t>D10 – LED D7 (PA8)</a:t>
            </a: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D9 – Buzzer (PB8)</a:t>
            </a:r>
          </a:p>
          <a:p>
            <a:r>
              <a:rPr lang="en-US" altLang="ko-KR" sz="1600" dirty="0" smtClean="0">
                <a:latin typeface="+mn-ea"/>
              </a:rPr>
              <a:t>D8 – Start Button (PG10)</a:t>
            </a:r>
          </a:p>
          <a:p>
            <a:r>
              <a:rPr lang="en-US" altLang="ko-KR" sz="1600" dirty="0" smtClean="0">
                <a:latin typeface="+mn-ea"/>
              </a:rPr>
              <a:t>D6 – Enroll Button (PF3)</a:t>
            </a:r>
          </a:p>
          <a:p>
            <a:r>
              <a:rPr lang="en-US" altLang="ko-KR" sz="1600" dirty="0" smtClean="0">
                <a:latin typeface="+mn-ea"/>
              </a:rPr>
              <a:t>D5 –  Identify Button (PF10)</a:t>
            </a:r>
          </a:p>
          <a:p>
            <a:r>
              <a:rPr lang="en-US" altLang="ko-KR" sz="1600" dirty="0" smtClean="0">
                <a:latin typeface="+mn-ea"/>
              </a:rPr>
              <a:t>D4 – Delete Button (PG12)</a:t>
            </a: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D3 – DHT11 (PF4)</a:t>
            </a:r>
          </a:p>
          <a:p>
            <a:r>
              <a:rPr lang="en-US" altLang="ko-KR" sz="1600" dirty="0" smtClean="0">
                <a:latin typeface="+mn-ea"/>
              </a:rPr>
              <a:t>D1 – USART6 TX (PG14)</a:t>
            </a:r>
          </a:p>
          <a:p>
            <a:r>
              <a:rPr lang="en-US" altLang="ko-KR" sz="1600" dirty="0" smtClean="0">
                <a:latin typeface="+mn-ea"/>
              </a:rPr>
              <a:t>D0 – USART6 RX (PG9)</a:t>
            </a:r>
          </a:p>
          <a:p>
            <a:endParaRPr lang="ko-KR" altLang="en-US" sz="1600" dirty="0">
              <a:latin typeface="+mn-ea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580618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8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11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Pin set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옮기기</a:t>
            </a: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1484784"/>
            <a:ext cx="6912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>
                <a:latin typeface="+mn-ea"/>
              </a:rPr>
              <a:t>Wiring </a:t>
            </a:r>
          </a:p>
          <a:p>
            <a:pPr marL="342900" indent="-342900">
              <a:buAutoNum type="arabicPeriod"/>
            </a:pPr>
            <a:r>
              <a:rPr lang="en-US" altLang="ko-KR" dirty="0" err="1" smtClean="0">
                <a:latin typeface="+mn-ea"/>
              </a:rPr>
              <a:t>Main.c</a:t>
            </a:r>
            <a:r>
              <a:rPr lang="en-US" altLang="ko-KR" dirty="0" smtClean="0">
                <a:latin typeface="+mn-ea"/>
              </a:rPr>
              <a:t>, dht11.c, sfm6020.c, header file </a:t>
            </a:r>
            <a:r>
              <a:rPr lang="ko-KR" altLang="en-US" dirty="0" smtClean="0">
                <a:latin typeface="+mn-ea"/>
              </a:rPr>
              <a:t>의 </a:t>
            </a:r>
            <a:r>
              <a:rPr lang="en-US" altLang="ko-KR" dirty="0" smtClean="0">
                <a:latin typeface="+mn-ea"/>
              </a:rPr>
              <a:t>GPIO </a:t>
            </a:r>
            <a:r>
              <a:rPr lang="ko-KR" altLang="en-US" dirty="0" smtClean="0">
                <a:latin typeface="+mn-ea"/>
              </a:rPr>
              <a:t>설정 변경</a:t>
            </a:r>
            <a:endParaRPr lang="en-US" altLang="ko-KR" dirty="0" smtClean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latin typeface="+mn-ea"/>
              </a:rPr>
              <a:t>GPIO read, write, port clock </a:t>
            </a:r>
            <a:r>
              <a:rPr lang="ko-KR" altLang="en-US" dirty="0" smtClean="0">
                <a:latin typeface="+mn-ea"/>
              </a:rPr>
              <a:t>설정 변경</a:t>
            </a:r>
            <a:endParaRPr lang="en-US" altLang="ko-KR" dirty="0" smtClean="0">
              <a:latin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580618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3. </a:t>
            </a:r>
            <a:r>
              <a:rPr lang="en-US" altLang="ko-KR" sz="2000" dirty="0" err="1" smtClean="0">
                <a:solidFill>
                  <a:schemeClr val="bg1"/>
                </a:solidFill>
                <a:latin typeface="+mn-ea"/>
              </a:rPr>
              <a:t>Opensource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 HW </a:t>
            </a:r>
            <a:r>
              <a:rPr lang="ko-KR" altLang="en-US" sz="2000" dirty="0" smtClean="0">
                <a:solidFill>
                  <a:schemeClr val="bg1"/>
                </a:solidFill>
                <a:latin typeface="+mn-ea"/>
              </a:rPr>
              <a:t>종류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1268761"/>
            <a:ext cx="4032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ko-KR" sz="2000" dirty="0">
                <a:latin typeface="나눔고딕 ExtraBold" pitchFamily="50" charset="-127"/>
                <a:ea typeface="나눔고딕 ExtraBold" pitchFamily="50" charset="-127"/>
              </a:rPr>
              <a:t>갈릴레오 </a:t>
            </a:r>
            <a:r>
              <a:rPr lang="ko-KR" altLang="ko-KR" sz="2000" dirty="0" smtClean="0">
                <a:latin typeface="나눔고딕 ExtraBold" pitchFamily="50" charset="-127"/>
                <a:ea typeface="나눔고딕 ExtraBold" pitchFamily="50" charset="-127"/>
              </a:rPr>
              <a:t>보</a:t>
            </a:r>
            <a:r>
              <a:rPr lang="ko-KR" altLang="en-US" sz="2000" dirty="0">
                <a:latin typeface="나눔고딕 ExtraBold" pitchFamily="50" charset="-127"/>
                <a:ea typeface="나눔고딕 ExtraBold" pitchFamily="50" charset="-127"/>
              </a:rPr>
              <a:t>드</a:t>
            </a:r>
            <a:endParaRPr lang="ko-KR" altLang="ko-KR" sz="2000" dirty="0">
              <a:latin typeface="나눔고딕 ExtraBold" pitchFamily="50" charset="-127"/>
              <a:ea typeface="나눔고딕 ExtraBold" pitchFamily="50" charset="-127"/>
            </a:endParaRPr>
          </a:p>
          <a:p>
            <a:endParaRPr lang="ko-KR" altLang="en-US" sz="20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95536" y="2060848"/>
          <a:ext cx="4248472" cy="285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4236"/>
                <a:gridCol w="2124236"/>
              </a:tblGrid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11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Intel Quark X1000 400 MHz, 32bit, 32nm  - (TDP 2.2W), 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RAM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256</a:t>
                      </a:r>
                      <a:r>
                        <a:rPr lang="en-US" altLang="ko-KR" baseline="0" dirty="0" smtClean="0"/>
                        <a:t>MB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Flash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8MB</a:t>
                      </a:r>
                    </a:p>
                  </a:txBody>
                  <a:tcPr anchor="ctr"/>
                </a:tc>
              </a:tr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EEPROM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11kB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395536" y="5157192"/>
            <a:ext cx="561662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ko-KR" dirty="0" err="1" smtClean="0"/>
              <a:t>아두이노를</a:t>
            </a:r>
            <a:r>
              <a:rPr lang="ko-KR" altLang="ko-KR" dirty="0" smtClean="0"/>
              <a:t> </a:t>
            </a:r>
            <a:r>
              <a:rPr lang="ko-KR" altLang="ko-KR" dirty="0"/>
              <a:t>기반으로 개발된 보드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ko-KR" dirty="0" err="1"/>
              <a:t>아두이노보다</a:t>
            </a:r>
            <a:r>
              <a:rPr lang="ko-KR" altLang="ko-KR" dirty="0"/>
              <a:t> 훨씬 고성능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ko-KR" dirty="0"/>
              <a:t>자체적 </a:t>
            </a:r>
            <a:r>
              <a:rPr lang="ko-KR" altLang="ko-KR" dirty="0" err="1"/>
              <a:t>리눅스</a:t>
            </a:r>
            <a:r>
              <a:rPr lang="ko-KR" altLang="ko-KR" dirty="0"/>
              <a:t> 구동</a:t>
            </a:r>
            <a:r>
              <a:rPr lang="en-US" altLang="ko-KR" dirty="0"/>
              <a:t>, </a:t>
            </a:r>
            <a:r>
              <a:rPr lang="ko-KR" altLang="ko-KR" dirty="0"/>
              <a:t>다양한 개발환경 지원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2276872"/>
            <a:ext cx="4032448" cy="2459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6588224" y="611396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OSHW Board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548680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Opensource</a:t>
            </a:r>
            <a:r>
              <a:rPr lang="en-US" altLang="ko-KR" sz="2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HW </a:t>
            </a:r>
            <a:r>
              <a:rPr lang="ko-KR" altLang="en-US" sz="2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종류</a:t>
            </a:r>
            <a:endParaRPr lang="ko-KR" altLang="en-US" sz="2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1268761"/>
            <a:ext cx="4032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5. </a:t>
            </a:r>
            <a:r>
              <a:rPr lang="ko-KR" altLang="en-US" sz="2000" b="1" dirty="0" smtClean="0"/>
              <a:t>인텔 에디슨</a:t>
            </a:r>
            <a:endParaRPr lang="ko-KR" altLang="ko-KR" sz="2000" b="1" dirty="0"/>
          </a:p>
          <a:p>
            <a:endParaRPr lang="ko-KR" altLang="en-US" sz="2000" b="1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95536" y="2060848"/>
          <a:ext cx="4248472" cy="243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4236"/>
                <a:gridCol w="2124236"/>
              </a:tblGrid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항목</a:t>
                      </a:r>
                      <a:endParaRPr lang="ko-KR" altLang="en-US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내용</a:t>
                      </a:r>
                      <a:endParaRPr lang="ko-KR" altLang="en-US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</a:tr>
              <a:tr h="711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Intel 32bit dual threaded</a:t>
                      </a:r>
                      <a:endParaRPr lang="ko-KR" altLang="ko-KR" dirty="0" smtClean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r>
                        <a:rPr lang="en-US" altLang="ko-KR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Atom 500MHz &amp; Quark 100MHz</a:t>
                      </a:r>
                      <a:endParaRPr lang="ko-KR" altLang="ko-KR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</a:tr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RAM</a:t>
                      </a:r>
                      <a:endParaRPr lang="ko-KR" altLang="en-US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1024MB</a:t>
                      </a:r>
                      <a:endParaRPr lang="ko-KR" altLang="en-US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</a:tr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Flash</a:t>
                      </a:r>
                      <a:endParaRPr lang="ko-KR" altLang="en-US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4MB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395536" y="4869160"/>
            <a:ext cx="820891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ko-KR" dirty="0"/>
              <a:t>운영체제</a:t>
            </a:r>
            <a:r>
              <a:rPr lang="en-US" altLang="ko-KR" dirty="0"/>
              <a:t>: Linux </a:t>
            </a:r>
            <a:r>
              <a:rPr lang="en-US" altLang="ko-KR" dirty="0" err="1"/>
              <a:t>Yocto</a:t>
            </a:r>
            <a:r>
              <a:rPr lang="en-US" altLang="ko-KR" dirty="0"/>
              <a:t> / </a:t>
            </a:r>
            <a:r>
              <a:rPr lang="en-US" altLang="ko-KR" dirty="0" err="1"/>
              <a:t>Ublinux</a:t>
            </a:r>
            <a:endParaRPr lang="ko-KR" altLang="ko-KR" dirty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ko-KR" dirty="0"/>
              <a:t>작은 크기에 비해 상대적으로 높은 성능을 지님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ko-KR" dirty="0"/>
              <a:t>하지만 가격이 높고 사용자나 </a:t>
            </a:r>
            <a:r>
              <a:rPr lang="ko-KR" altLang="ko-KR" dirty="0" err="1"/>
              <a:t>컨텐츠의</a:t>
            </a:r>
            <a:r>
              <a:rPr lang="ko-KR" altLang="ko-KR" dirty="0"/>
              <a:t> 수가 다른 플랫폼들보다 훨씬 적음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2060848"/>
            <a:ext cx="4100100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6588224" y="611396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OSHW Board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548680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Opensource</a:t>
            </a:r>
            <a:r>
              <a:rPr lang="en-US" altLang="ko-KR" sz="2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HW </a:t>
            </a:r>
            <a:r>
              <a:rPr lang="ko-KR" altLang="en-US" sz="2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종류</a:t>
            </a:r>
            <a:endParaRPr lang="ko-KR" altLang="en-US" sz="2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1268761"/>
            <a:ext cx="4032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latin typeface="나눔고딕 ExtraBold" pitchFamily="50" charset="-127"/>
                <a:ea typeface="나눔고딕 ExtraBold" pitchFamily="50" charset="-127"/>
              </a:rPr>
              <a:t>6. </a:t>
            </a:r>
            <a:r>
              <a:rPr lang="en-US" altLang="ko-KR" sz="2000" b="1" dirty="0">
                <a:latin typeface="나눔고딕 ExtraBold" pitchFamily="50" charset="-127"/>
                <a:ea typeface="나눔고딕 ExtraBold" pitchFamily="50" charset="-127"/>
              </a:rPr>
              <a:t>Banana Board</a:t>
            </a:r>
            <a:endParaRPr lang="ko-KR" altLang="ko-KR" sz="2000" b="1" dirty="0">
              <a:latin typeface="나눔고딕 ExtraBold" pitchFamily="50" charset="-127"/>
              <a:ea typeface="나눔고딕 ExtraBold" pitchFamily="50" charset="-127"/>
            </a:endParaRPr>
          </a:p>
          <a:p>
            <a:endParaRPr lang="ko-KR" altLang="ko-KR" sz="2000" b="1" dirty="0">
              <a:latin typeface="나눔고딕 ExtraBold" pitchFamily="50" charset="-127"/>
              <a:ea typeface="나눔고딕 ExtraBold" pitchFamily="50" charset="-127"/>
            </a:endParaRPr>
          </a:p>
          <a:p>
            <a:endParaRPr lang="ko-KR" altLang="en-US" sz="2000" b="1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95536" y="2060848"/>
          <a:ext cx="4248472" cy="202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4236"/>
                <a:gridCol w="2124236"/>
              </a:tblGrid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항목</a:t>
                      </a:r>
                      <a:endParaRPr lang="ko-KR" altLang="en-US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내용</a:t>
                      </a:r>
                      <a:endParaRPr lang="ko-KR" altLang="en-US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</a:tr>
              <a:tr h="711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altLang="ko-KR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Allwinner A20 ARM Cortex-A7 Dual-core @ 1.0Ghz CPU</a:t>
                      </a:r>
                    </a:p>
                  </a:txBody>
                  <a:tcPr anchor="ctr"/>
                </a:tc>
              </a:tr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RAM</a:t>
                      </a:r>
                      <a:endParaRPr lang="ko-KR" altLang="en-US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1GB</a:t>
                      </a:r>
                      <a:endParaRPr lang="ko-KR" altLang="en-US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323528" y="4653136"/>
            <a:ext cx="8208912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ko-KR" dirty="0"/>
              <a:t>크기와 무게는 </a:t>
            </a:r>
            <a:r>
              <a:rPr lang="ko-KR" altLang="ko-KR" dirty="0" err="1"/>
              <a:t>라즈베리파이와</a:t>
            </a:r>
            <a:r>
              <a:rPr lang="ko-KR" altLang="ko-KR" dirty="0"/>
              <a:t> 유사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ko-KR" dirty="0"/>
              <a:t>와 메모리 등이 다름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Android, </a:t>
            </a:r>
            <a:r>
              <a:rPr lang="en-US" altLang="ko-KR" dirty="0" err="1"/>
              <a:t>Debian</a:t>
            </a:r>
            <a:r>
              <a:rPr lang="en-US" altLang="ko-KR" dirty="0"/>
              <a:t>, </a:t>
            </a:r>
            <a:r>
              <a:rPr lang="en-US" altLang="ko-KR" dirty="0" err="1"/>
              <a:t>Ubuntu</a:t>
            </a:r>
            <a:r>
              <a:rPr lang="en-US" altLang="ko-KR" dirty="0"/>
              <a:t>, </a:t>
            </a:r>
            <a:r>
              <a:rPr lang="en-US" altLang="ko-KR" dirty="0" err="1"/>
              <a:t>Rasberry</a:t>
            </a:r>
            <a:r>
              <a:rPr lang="en-US" altLang="ko-KR" dirty="0"/>
              <a:t> pi </a:t>
            </a:r>
            <a:r>
              <a:rPr lang="ko-KR" altLang="ko-KR" dirty="0"/>
              <a:t>의</a:t>
            </a:r>
            <a:r>
              <a:rPr lang="en-US" altLang="ko-KR" dirty="0"/>
              <a:t> </a:t>
            </a:r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ko-KR" dirty="0"/>
              <a:t>지원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ko-KR" dirty="0"/>
              <a:t>아직 많이 알려지지 않아서 사용자나 </a:t>
            </a:r>
            <a:r>
              <a:rPr lang="ko-KR" altLang="ko-KR" dirty="0" err="1"/>
              <a:t>컨텐츠</a:t>
            </a:r>
            <a:r>
              <a:rPr lang="ko-KR" altLang="ko-KR" dirty="0"/>
              <a:t> 수가 매우 적음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1484784"/>
            <a:ext cx="4062586" cy="314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6588224" y="611396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OSHW Board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11560" y="1124744"/>
            <a:ext cx="7344816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Development SFM(</a:t>
            </a:r>
            <a:r>
              <a:rPr lang="en-US" altLang="ko-KR" b="1" dirty="0" err="1" smtClean="0">
                <a:latin typeface="나눔바른고딕" pitchFamily="50" charset="-127"/>
                <a:ea typeface="나눔바른고딕" pitchFamily="50" charset="-127"/>
              </a:rPr>
              <a:t>Suprema</a:t>
            </a: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 fingerprint module) test device</a:t>
            </a:r>
          </a:p>
          <a:p>
            <a:pPr marL="800100" lvl="1" indent="-342900">
              <a:lnSpc>
                <a:spcPct val="200000"/>
              </a:lnSpc>
            </a:pP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1-1. </a:t>
            </a:r>
            <a:r>
              <a:rPr lang="ko-KR" altLang="en-US" b="1" dirty="0" smtClean="0">
                <a:latin typeface="나눔바른고딕" pitchFamily="50" charset="-127"/>
                <a:ea typeface="나눔바른고딕" pitchFamily="50" charset="-127"/>
              </a:rPr>
              <a:t>활용 </a:t>
            </a: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b="1" dirty="0" smtClean="0">
                <a:latin typeface="나눔바른고딕" pitchFamily="50" charset="-127"/>
                <a:ea typeface="나눔바른고딕" pitchFamily="50" charset="-127"/>
              </a:rPr>
              <a:t>동계테스트 및 검증용</a:t>
            </a:r>
            <a:endParaRPr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800100" lvl="1" indent="-342900">
              <a:lnSpc>
                <a:spcPct val="200000"/>
              </a:lnSpc>
            </a:pP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1-2. </a:t>
            </a:r>
            <a:r>
              <a:rPr lang="ko-KR" altLang="en-US" b="1" dirty="0" smtClean="0">
                <a:latin typeface="나눔바른고딕" pitchFamily="50" charset="-127"/>
                <a:ea typeface="나눔바른고딕" pitchFamily="50" charset="-127"/>
              </a:rPr>
              <a:t>응용 </a:t>
            </a: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b="1" dirty="0" smtClean="0">
                <a:latin typeface="나눔바른고딕" pitchFamily="50" charset="-127"/>
                <a:ea typeface="나눔바른고딕" pitchFamily="50" charset="-127"/>
              </a:rPr>
              <a:t>지문 센서를 활용한 </a:t>
            </a:r>
            <a:r>
              <a:rPr lang="en-US" altLang="ko-KR" b="1" dirty="0" err="1" smtClean="0">
                <a:latin typeface="나눔바른고딕" pitchFamily="50" charset="-127"/>
                <a:ea typeface="나눔바른고딕" pitchFamily="50" charset="-127"/>
              </a:rPr>
              <a:t>IoT</a:t>
            </a:r>
            <a:r>
              <a:rPr lang="ko-KR" altLang="en-US" b="1" dirty="0" smtClean="0">
                <a:latin typeface="나눔바른고딕" pitchFamily="50" charset="-127"/>
                <a:ea typeface="나눔바른고딕" pitchFamily="50" charset="-127"/>
              </a:rPr>
              <a:t>장치 개발</a:t>
            </a:r>
            <a:endParaRPr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3C36B4A4-E138-4C34-BBD5-C52591BC8A9D}"/>
              </a:ext>
            </a:extLst>
          </p:cNvPr>
          <p:cNvGrpSpPr/>
          <p:nvPr/>
        </p:nvGrpSpPr>
        <p:grpSpPr>
          <a:xfrm>
            <a:off x="1115616" y="3178116"/>
            <a:ext cx="2702786" cy="2627148"/>
            <a:chOff x="1009650" y="1708150"/>
            <a:chExt cx="3403600" cy="330835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B11CBC2D-D242-4CC0-99BE-FC6CB4C5EBA3}"/>
                </a:ext>
              </a:extLst>
            </p:cNvPr>
            <p:cNvSpPr/>
            <p:nvPr/>
          </p:nvSpPr>
          <p:spPr>
            <a:xfrm>
              <a:off x="1009650" y="1708150"/>
              <a:ext cx="3403600" cy="33083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xmlns="" id="{42D82612-268B-4E02-8822-17E31AD0FE3F}"/>
                </a:ext>
              </a:extLst>
            </p:cNvPr>
            <p:cNvSpPr/>
            <p:nvPr/>
          </p:nvSpPr>
          <p:spPr>
            <a:xfrm>
              <a:off x="1155700" y="1847850"/>
              <a:ext cx="139700" cy="1397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xmlns="" id="{15120CF8-40F2-4740-AE74-E7979BE43E80}"/>
                </a:ext>
              </a:extLst>
            </p:cNvPr>
            <p:cNvSpPr/>
            <p:nvPr/>
          </p:nvSpPr>
          <p:spPr>
            <a:xfrm>
              <a:off x="4127500" y="1847850"/>
              <a:ext cx="139700" cy="1397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3BFE3E9A-1BA4-4380-989E-D94B20243F57}"/>
                </a:ext>
              </a:extLst>
            </p:cNvPr>
            <p:cNvSpPr/>
            <p:nvPr/>
          </p:nvSpPr>
          <p:spPr>
            <a:xfrm>
              <a:off x="4127500" y="4737100"/>
              <a:ext cx="139700" cy="1397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C273B718-922D-4F9E-ADF3-7FE4EFFC8B0A}"/>
                </a:ext>
              </a:extLst>
            </p:cNvPr>
            <p:cNvSpPr/>
            <p:nvPr/>
          </p:nvSpPr>
          <p:spPr>
            <a:xfrm>
              <a:off x="1155700" y="4737100"/>
              <a:ext cx="139700" cy="1397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EB2ECDFB-7A8D-4A89-A28E-7A131D01861D}"/>
                </a:ext>
              </a:extLst>
            </p:cNvPr>
            <p:cNvGrpSpPr/>
            <p:nvPr/>
          </p:nvGrpSpPr>
          <p:grpSpPr>
            <a:xfrm>
              <a:off x="1426352" y="2208711"/>
              <a:ext cx="1094598" cy="2229939"/>
              <a:chOff x="1426352" y="2208711"/>
              <a:chExt cx="1094598" cy="2229939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xmlns="" id="{59460628-B366-49DE-9A10-9B96766EF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426352" y="2208711"/>
                <a:ext cx="1094598" cy="1440080"/>
              </a:xfrm>
              <a:prstGeom prst="rect">
                <a:avLst/>
              </a:prstGeom>
            </p:spPr>
          </p:pic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1D1FDE8F-5A77-4583-928C-52CB20360453}"/>
                  </a:ext>
                </a:extLst>
              </p:cNvPr>
              <p:cNvSpPr/>
              <p:nvPr/>
            </p:nvSpPr>
            <p:spPr>
              <a:xfrm>
                <a:off x="1784350" y="3838202"/>
                <a:ext cx="425450" cy="600448"/>
              </a:xfrm>
              <a:prstGeom prst="rect">
                <a:avLst/>
              </a:prstGeom>
              <a:solidFill>
                <a:schemeClr val="bg2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xmlns="" id="{C4CCCAC9-7595-4A70-AC37-17B55EC0878C}"/>
                  </a:ext>
                </a:extLst>
              </p:cNvPr>
              <p:cNvSpPr/>
              <p:nvPr/>
            </p:nvSpPr>
            <p:spPr>
              <a:xfrm>
                <a:off x="1821850" y="3882223"/>
                <a:ext cx="350449" cy="512405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xmlns="" id="{76C87FC7-EC2F-4DEB-8172-F2AABC7612A0}"/>
                  </a:ext>
                </a:extLst>
              </p:cNvPr>
              <p:cNvSpPr/>
              <p:nvPr/>
            </p:nvSpPr>
            <p:spPr>
              <a:xfrm>
                <a:off x="1879299" y="3604010"/>
                <a:ext cx="216201" cy="234191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DE54045E-8EB1-481E-AC4A-3821AF746DBC}"/>
                </a:ext>
              </a:extLst>
            </p:cNvPr>
            <p:cNvSpPr/>
            <p:nvPr/>
          </p:nvSpPr>
          <p:spPr>
            <a:xfrm>
              <a:off x="2711450" y="2208710"/>
              <a:ext cx="1327150" cy="451939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098E3D51-94AC-459D-8168-60B1A44FA3EE}"/>
                </a:ext>
              </a:extLst>
            </p:cNvPr>
            <p:cNvSpPr/>
            <p:nvPr/>
          </p:nvSpPr>
          <p:spPr>
            <a:xfrm>
              <a:off x="2758227" y="2265997"/>
              <a:ext cx="1228232" cy="337363"/>
            </a:xfrm>
            <a:prstGeom prst="rect">
              <a:avLst/>
            </a:prstGeom>
            <a:solidFill>
              <a:srgbClr val="00FFFF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00" dirty="0">
                  <a:solidFill>
                    <a:schemeClr val="tx1"/>
                  </a:solidFill>
                </a:rPr>
                <a:t>LCD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xmlns="" id="{E887329D-D1CB-475D-AAE5-945569B0D8D4}"/>
                </a:ext>
              </a:extLst>
            </p:cNvPr>
            <p:cNvSpPr/>
            <p:nvPr/>
          </p:nvSpPr>
          <p:spPr>
            <a:xfrm>
              <a:off x="2786541" y="3102298"/>
              <a:ext cx="495300" cy="38735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32bit MCU</a:t>
              </a:r>
              <a:endParaRPr lang="ko-KR" altLang="en-US" sz="800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D1099EE2-337A-403F-8C3C-23875DC60818}"/>
                </a:ext>
              </a:extLst>
            </p:cNvPr>
            <p:cNvGrpSpPr/>
            <p:nvPr/>
          </p:nvGrpSpPr>
          <p:grpSpPr>
            <a:xfrm>
              <a:off x="2817678" y="4098712"/>
              <a:ext cx="360000" cy="360000"/>
              <a:chOff x="5089525" y="5480050"/>
              <a:chExt cx="360000" cy="360000"/>
            </a:xfrm>
          </p:grpSpPr>
          <p:sp>
            <p:nvSpPr>
              <p:cNvPr id="34" name="모서리가 둥근 직사각형 33">
                <a:extLst>
                  <a:ext uri="{FF2B5EF4-FFF2-40B4-BE49-F238E27FC236}">
                    <a16:creationId xmlns:a16="http://schemas.microsoft.com/office/drawing/2014/main" xmlns="" id="{E3E97CBC-CBF5-49DE-B22E-E1A7EB47D9B1}"/>
                  </a:ext>
                </a:extLst>
              </p:cNvPr>
              <p:cNvSpPr/>
              <p:nvPr/>
            </p:nvSpPr>
            <p:spPr>
              <a:xfrm>
                <a:off x="5089525" y="5480050"/>
                <a:ext cx="360000" cy="360000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xmlns="" id="{3B993EB6-F81C-47CA-AA15-CC124FB6F4E6}"/>
                  </a:ext>
                </a:extLst>
              </p:cNvPr>
              <p:cNvSpPr/>
              <p:nvPr/>
            </p:nvSpPr>
            <p:spPr>
              <a:xfrm>
                <a:off x="5190150" y="5580675"/>
                <a:ext cx="158750" cy="158750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620ED120-3FF5-42C7-82FA-5CCC3D38CAEA}"/>
                </a:ext>
              </a:extLst>
            </p:cNvPr>
            <p:cNvGrpSpPr/>
            <p:nvPr/>
          </p:nvGrpSpPr>
          <p:grpSpPr>
            <a:xfrm>
              <a:off x="3251794" y="4095648"/>
              <a:ext cx="360000" cy="360000"/>
              <a:chOff x="5089525" y="5480050"/>
              <a:chExt cx="360000" cy="360000"/>
            </a:xfrm>
          </p:grpSpPr>
          <p:sp>
            <p:nvSpPr>
              <p:cNvPr id="32" name="모서리가 둥근 직사각형 31">
                <a:extLst>
                  <a:ext uri="{FF2B5EF4-FFF2-40B4-BE49-F238E27FC236}">
                    <a16:creationId xmlns:a16="http://schemas.microsoft.com/office/drawing/2014/main" xmlns="" id="{EA219B21-05E3-4DC9-8F91-C846C7008BB1}"/>
                  </a:ext>
                </a:extLst>
              </p:cNvPr>
              <p:cNvSpPr/>
              <p:nvPr/>
            </p:nvSpPr>
            <p:spPr>
              <a:xfrm>
                <a:off x="5089525" y="5480050"/>
                <a:ext cx="360000" cy="360000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xmlns="" id="{A73A7FC5-DEF7-4A9C-8E30-2AFC9D9771E2}"/>
                  </a:ext>
                </a:extLst>
              </p:cNvPr>
              <p:cNvSpPr/>
              <p:nvPr/>
            </p:nvSpPr>
            <p:spPr>
              <a:xfrm>
                <a:off x="5190150" y="5580675"/>
                <a:ext cx="158750" cy="158750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xmlns="" id="{31D37225-6C78-40D9-9216-08256E15EB4E}"/>
                </a:ext>
              </a:extLst>
            </p:cNvPr>
            <p:cNvGrpSpPr/>
            <p:nvPr/>
          </p:nvGrpSpPr>
          <p:grpSpPr>
            <a:xfrm>
              <a:off x="3678103" y="4095648"/>
              <a:ext cx="360000" cy="360000"/>
              <a:chOff x="5089525" y="5480050"/>
              <a:chExt cx="360000" cy="360000"/>
            </a:xfrm>
          </p:grpSpPr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xmlns="" id="{63B1864D-9181-4E07-AEFD-8EF2CFEB686C}"/>
                  </a:ext>
                </a:extLst>
              </p:cNvPr>
              <p:cNvSpPr/>
              <p:nvPr/>
            </p:nvSpPr>
            <p:spPr>
              <a:xfrm>
                <a:off x="5089525" y="5480050"/>
                <a:ext cx="360000" cy="360000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D6ABBBB8-5D56-4D39-891B-B98D8C739C58}"/>
                  </a:ext>
                </a:extLst>
              </p:cNvPr>
              <p:cNvSpPr/>
              <p:nvPr/>
            </p:nvSpPr>
            <p:spPr>
              <a:xfrm>
                <a:off x="5190150" y="5580675"/>
                <a:ext cx="158750" cy="158750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E9507EC9-C2EA-4004-85F3-5DB85541B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305137" y="3870689"/>
              <a:ext cx="215813" cy="21581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8379D58A-AC10-4622-AC3A-F0C5AAD4F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266854" y="4145203"/>
              <a:ext cx="286275" cy="28627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35162D2F-9492-4934-AFF9-374151F98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584897" y="3123008"/>
              <a:ext cx="318427" cy="31842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xmlns="" id="{6DF738CA-9C8C-4089-AEB4-1DF4CA78C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926668" y="3711296"/>
              <a:ext cx="180000" cy="1800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964FEDCF-04D5-46A2-BE4C-459185ED1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352419" y="3706331"/>
              <a:ext cx="180000" cy="1800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F50651F4-661D-4D8F-B65B-570ACFEC8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757478" y="3702507"/>
              <a:ext cx="180000" cy="180000"/>
            </a:xfrm>
            <a:prstGeom prst="rect">
              <a:avLst/>
            </a:prstGeom>
          </p:spPr>
        </p:pic>
      </p:grpSp>
      <p:pic>
        <p:nvPicPr>
          <p:cNvPr id="40" name="내용 개체 틀 32">
            <a:extLst>
              <a:ext uri="{FF2B5EF4-FFF2-40B4-BE49-F238E27FC236}">
                <a16:creationId xmlns:a16="http://schemas.microsoft.com/office/drawing/2014/main" xmlns="" id="{5DED2501-73E5-4641-A054-E588E35C849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8549" t="10337" r="25403" b="1999"/>
          <a:stretch/>
        </p:blipFill>
        <p:spPr>
          <a:xfrm>
            <a:off x="4310673" y="3869018"/>
            <a:ext cx="170185" cy="147115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6640514A-E454-49E3-90D9-021DCAE7D17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5782938" y="3831205"/>
            <a:ext cx="2231137" cy="1503248"/>
          </a:xfrm>
          <a:prstGeom prst="rect">
            <a:avLst/>
          </a:prstGeom>
        </p:spPr>
      </p:pic>
      <p:sp>
        <p:nvSpPr>
          <p:cNvPr id="42" name="왼쪽/오른쪽 화살표 35">
            <a:extLst>
              <a:ext uri="{FF2B5EF4-FFF2-40B4-BE49-F238E27FC236}">
                <a16:creationId xmlns:a16="http://schemas.microsoft.com/office/drawing/2014/main" xmlns="" id="{C3378C4E-00CF-4528-9977-08BE2C93621D}"/>
              </a:ext>
            </a:extLst>
          </p:cNvPr>
          <p:cNvSpPr/>
          <p:nvPr/>
        </p:nvSpPr>
        <p:spPr>
          <a:xfrm>
            <a:off x="4792219" y="4613216"/>
            <a:ext cx="832013" cy="275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 flipV="1">
            <a:off x="0" y="260648"/>
            <a:ext cx="4427984" cy="432048"/>
            <a:chOff x="0" y="764704"/>
            <a:chExt cx="4427984" cy="4320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4" name="직사각형 43"/>
            <p:cNvSpPr/>
            <p:nvPr/>
          </p:nvSpPr>
          <p:spPr>
            <a:xfrm>
              <a:off x="0" y="764704"/>
              <a:ext cx="3923928" cy="4320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46" name="직각 삼각형 45"/>
            <p:cNvSpPr/>
            <p:nvPr/>
          </p:nvSpPr>
          <p:spPr>
            <a:xfrm>
              <a:off x="3923928" y="764704"/>
              <a:ext cx="504056" cy="43204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0" y="260648"/>
            <a:ext cx="3923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    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Suprema</a:t>
            </a:r>
            <a:r>
              <a:rPr lang="en-US" altLang="ko-KR" sz="2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Internship - Goal</a:t>
            </a:r>
            <a:endParaRPr lang="ko-KR" altLang="en-US" sz="2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548680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Opensource</a:t>
            </a:r>
            <a:r>
              <a:rPr lang="en-US" altLang="ko-KR" sz="2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HW </a:t>
            </a:r>
            <a:r>
              <a:rPr lang="ko-KR" altLang="en-US" sz="2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종류</a:t>
            </a:r>
            <a:endParaRPr lang="ko-KR" altLang="en-US" sz="2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1268761"/>
            <a:ext cx="4032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latin typeface="나눔고딕 ExtraBold" pitchFamily="50" charset="-127"/>
                <a:ea typeface="나눔고딕 ExtraBold" pitchFamily="50" charset="-127"/>
              </a:rPr>
              <a:t>7. Orange Pi</a:t>
            </a:r>
            <a:endParaRPr lang="ko-KR" altLang="ko-KR" sz="2000" b="1" dirty="0">
              <a:latin typeface="나눔고딕 ExtraBold" pitchFamily="50" charset="-127"/>
              <a:ea typeface="나눔고딕 ExtraBold" pitchFamily="50" charset="-127"/>
            </a:endParaRPr>
          </a:p>
          <a:p>
            <a:endParaRPr lang="ko-KR" altLang="ko-KR" sz="2000" b="1" dirty="0">
              <a:latin typeface="나눔고딕 ExtraBold" pitchFamily="50" charset="-127"/>
              <a:ea typeface="나눔고딕 ExtraBold" pitchFamily="50" charset="-127"/>
            </a:endParaRPr>
          </a:p>
          <a:p>
            <a:endParaRPr lang="ko-KR" altLang="en-US" sz="2000" b="1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95536" y="2132856"/>
          <a:ext cx="4248472" cy="174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4236"/>
                <a:gridCol w="2124236"/>
              </a:tblGrid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11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H3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Quad-core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Cortex-A7 H.265/HEVC 4K</a:t>
                      </a:r>
                      <a:endParaRPr lang="ko-KR" altLang="ko-KR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RAM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1GB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323528" y="4824557"/>
            <a:ext cx="8208912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ko-KR" dirty="0"/>
              <a:t>저렴한 가격에 비해서 많은 인터페이스를 </a:t>
            </a:r>
            <a:r>
              <a:rPr lang="ko-KR" altLang="ko-KR" dirty="0" smtClean="0"/>
              <a:t>제공함</a:t>
            </a:r>
            <a:endParaRPr lang="ko-KR" altLang="ko-KR" dirty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ko-KR" dirty="0"/>
              <a:t>아직 많이 알려지지 않아서 사용자나 </a:t>
            </a:r>
            <a:r>
              <a:rPr lang="ko-KR" altLang="ko-KR" dirty="0" err="1"/>
              <a:t>컨텐츠</a:t>
            </a:r>
            <a:r>
              <a:rPr lang="ko-KR" altLang="ko-KR" dirty="0"/>
              <a:t> 수가 매우 적음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772816"/>
            <a:ext cx="4227886" cy="26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6588224" y="611396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OSHW Board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580618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Opensource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HW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종류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1268761"/>
            <a:ext cx="4032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latin typeface="나눔고딕 ExtraBold" pitchFamily="50" charset="-127"/>
                <a:ea typeface="나눔고딕 ExtraBold" pitchFamily="50" charset="-127"/>
              </a:rPr>
              <a:t>8. </a:t>
            </a:r>
            <a:r>
              <a:rPr lang="en-US" altLang="ko-KR" sz="2000" b="1" dirty="0" err="1" smtClean="0">
                <a:latin typeface="나눔고딕 ExtraBold" pitchFamily="50" charset="-127"/>
                <a:ea typeface="나눔고딕 ExtraBold" pitchFamily="50" charset="-127"/>
              </a:rPr>
              <a:t>Cubie</a:t>
            </a:r>
            <a:r>
              <a:rPr lang="en-US" altLang="ko-KR" sz="2000" b="1" dirty="0" smtClean="0">
                <a:latin typeface="나눔고딕 ExtraBold" pitchFamily="50" charset="-127"/>
                <a:ea typeface="나눔고딕 ExtraBold" pitchFamily="50" charset="-127"/>
              </a:rPr>
              <a:t> Board</a:t>
            </a:r>
            <a:endParaRPr lang="ko-KR" altLang="ko-KR" sz="2000" b="1" dirty="0">
              <a:latin typeface="나눔고딕 ExtraBold" pitchFamily="50" charset="-127"/>
              <a:ea typeface="나눔고딕 ExtraBold" pitchFamily="50" charset="-127"/>
            </a:endParaRPr>
          </a:p>
          <a:p>
            <a:endParaRPr lang="ko-KR" altLang="ko-KR" sz="2000" b="1" dirty="0">
              <a:latin typeface="나눔고딕 ExtraBold" pitchFamily="50" charset="-127"/>
              <a:ea typeface="나눔고딕 ExtraBold" pitchFamily="50" charset="-127"/>
            </a:endParaRPr>
          </a:p>
          <a:p>
            <a:endParaRPr lang="ko-KR" altLang="en-US" sz="2000" b="1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95536" y="2127960"/>
          <a:ext cx="4248472" cy="202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4236"/>
                <a:gridCol w="2124236"/>
              </a:tblGrid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11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1G ARM cortex-A8 processor, NEON, VFPv3, 256KB L2 cache</a:t>
                      </a:r>
                      <a:endParaRPr lang="ko-KR" altLang="ko-KR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RAM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1GB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323528" y="4791458"/>
            <a:ext cx="8208912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ko-KR" dirty="0"/>
              <a:t>성능이 좋으며 </a:t>
            </a:r>
            <a:r>
              <a:rPr lang="ko-KR" altLang="ko-KR" dirty="0" err="1"/>
              <a:t>리눅스</a:t>
            </a:r>
            <a:r>
              <a:rPr lang="en-US" altLang="ko-KR" dirty="0"/>
              <a:t>-</a:t>
            </a:r>
            <a:r>
              <a:rPr lang="ko-KR" altLang="ko-KR" dirty="0" err="1"/>
              <a:t>안드로이드</a:t>
            </a:r>
            <a:r>
              <a:rPr lang="ko-KR" altLang="ko-KR" dirty="0"/>
              <a:t> 사용이 쉬움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ko-KR" dirty="0" smtClean="0"/>
              <a:t>아직 </a:t>
            </a:r>
            <a:r>
              <a:rPr lang="ko-KR" altLang="ko-KR" dirty="0"/>
              <a:t>많이 알려지지 않아서 사용자나 </a:t>
            </a:r>
            <a:r>
              <a:rPr lang="ko-KR" altLang="ko-KR" dirty="0" err="1"/>
              <a:t>컨텐츠</a:t>
            </a:r>
            <a:r>
              <a:rPr lang="ko-KR" altLang="ko-KR" dirty="0"/>
              <a:t> 수가 매우 적음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2038692"/>
            <a:ext cx="4032448" cy="232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6588224" y="611396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OSHW Board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580618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Opensource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HW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종류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1268761"/>
            <a:ext cx="4032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9. Mars Board</a:t>
            </a:r>
            <a:endParaRPr lang="ko-KR" altLang="ko-KR" sz="2000" dirty="0">
              <a:latin typeface="나눔고딕 ExtraBold" pitchFamily="50" charset="-127"/>
              <a:ea typeface="나눔고딕 ExtraBold" pitchFamily="50" charset="-127"/>
            </a:endParaRPr>
          </a:p>
          <a:p>
            <a:endParaRPr lang="ko-KR" altLang="ko-KR" sz="2000" dirty="0">
              <a:latin typeface="나눔고딕 ExtraBold" pitchFamily="50" charset="-127"/>
              <a:ea typeface="나눔고딕 ExtraBold" pitchFamily="50" charset="-127"/>
            </a:endParaRPr>
          </a:p>
          <a:p>
            <a:endParaRPr lang="ko-KR" altLang="en-US" sz="20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95536" y="2276872"/>
          <a:ext cx="4248472" cy="1960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4236"/>
                <a:gridCol w="2124236"/>
              </a:tblGrid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11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/>
                        <a:t>ARM cortex-A9 Dual core 1.6 </a:t>
                      </a:r>
                      <a:r>
                        <a:rPr lang="en-US" altLang="ko-KR" dirty="0" err="1" smtClean="0"/>
                        <a:t>Ghz</a:t>
                      </a:r>
                      <a:endParaRPr lang="ko-KR" altLang="ko-KR" dirty="0"/>
                    </a:p>
                  </a:txBody>
                  <a:tcPr anchor="ctr"/>
                </a:tc>
              </a:tr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RAM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1GB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Flash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4GB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323528" y="4824557"/>
            <a:ext cx="8208912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GUI</a:t>
            </a:r>
            <a:r>
              <a:rPr lang="ko-KR" altLang="ko-KR" dirty="0"/>
              <a:t>가 안드로이드이기 때문에 사용자들이 사용하기에 익숙함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ko-KR" dirty="0"/>
              <a:t>성능은 </a:t>
            </a:r>
            <a:r>
              <a:rPr lang="ko-KR" altLang="ko-KR" dirty="0" err="1"/>
              <a:t>큐비보드와</a:t>
            </a:r>
            <a:r>
              <a:rPr lang="ko-KR" altLang="ko-KR" dirty="0"/>
              <a:t> 비슷하나 사용자가 매우 적음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1916832"/>
            <a:ext cx="3615506" cy="2633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6588224" y="611396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OSHW Board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508610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Opensource</a:t>
            </a:r>
            <a:r>
              <a:rPr lang="en-US" altLang="ko-KR" sz="2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HW </a:t>
            </a:r>
            <a:r>
              <a:rPr lang="ko-KR" altLang="en-US" sz="2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종류</a:t>
            </a:r>
            <a:endParaRPr lang="ko-KR" altLang="en-US" sz="2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1268761"/>
            <a:ext cx="4032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 smtClean="0">
                <a:latin typeface="나눔고딕 ExtraBold" pitchFamily="50" charset="-127"/>
                <a:ea typeface="나눔고딕 ExtraBold" pitchFamily="50" charset="-127"/>
              </a:rPr>
              <a:t>10. C.H.I.P</a:t>
            </a:r>
            <a:endParaRPr lang="ko-KR" altLang="ko-KR" sz="2000" b="1" dirty="0">
              <a:latin typeface="나눔고딕 ExtraBold" pitchFamily="50" charset="-127"/>
              <a:ea typeface="나눔고딕 ExtraBold" pitchFamily="50" charset="-127"/>
            </a:endParaRPr>
          </a:p>
          <a:p>
            <a:endParaRPr lang="ko-KR" altLang="ko-KR" sz="2000" b="1" dirty="0">
              <a:latin typeface="나눔고딕 ExtraBold" pitchFamily="50" charset="-127"/>
              <a:ea typeface="나눔고딕 ExtraBold" pitchFamily="50" charset="-127"/>
            </a:endParaRPr>
          </a:p>
          <a:p>
            <a:endParaRPr lang="ko-KR" altLang="en-US" sz="2000" b="1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95536" y="2204864"/>
          <a:ext cx="4248472" cy="1960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4236"/>
                <a:gridCol w="2124236"/>
              </a:tblGrid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11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/>
                        <a:t>1GHz </a:t>
                      </a:r>
                      <a:r>
                        <a:rPr lang="ko-KR" altLang="en-US" dirty="0" smtClean="0"/>
                        <a:t>프로세서</a:t>
                      </a:r>
                      <a:endParaRPr lang="ko-KR" altLang="ko-KR" dirty="0"/>
                    </a:p>
                  </a:txBody>
                  <a:tcPr anchor="ctr"/>
                </a:tc>
              </a:tr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RAM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512MB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16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Flash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4GB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323528" y="4725144"/>
            <a:ext cx="820891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 smtClean="0"/>
              <a:t>내장 </a:t>
            </a:r>
            <a:r>
              <a:rPr lang="ko-KR" altLang="en-US" dirty="0" err="1" smtClean="0"/>
              <a:t>와이파이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블루투스</a:t>
            </a:r>
            <a:r>
              <a:rPr lang="ko-KR" altLang="en-US" dirty="0" smtClean="0"/>
              <a:t> 등 다양한 모듈 지원</a:t>
            </a:r>
            <a:endParaRPr lang="en-US" altLang="ko-KR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/>
              <a:t>9</a:t>
            </a:r>
            <a:r>
              <a:rPr lang="ko-KR" altLang="en-US" dirty="0" smtClean="0"/>
              <a:t>달러로</a:t>
            </a:r>
            <a:r>
              <a:rPr lang="en-US" altLang="ko-KR" dirty="0"/>
              <a:t> </a:t>
            </a:r>
            <a:r>
              <a:rPr lang="ko-KR" altLang="en-US" dirty="0" smtClean="0"/>
              <a:t>다양한 사람이 모두 </a:t>
            </a:r>
            <a:r>
              <a:rPr lang="ko-KR" altLang="en-US" dirty="0" err="1" smtClean="0"/>
              <a:t>부담없이</a:t>
            </a:r>
            <a:r>
              <a:rPr lang="ko-KR" altLang="en-US" dirty="0" smtClean="0"/>
              <a:t> 이용가능</a:t>
            </a:r>
            <a:endParaRPr lang="en-US" altLang="ko-KR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 smtClean="0"/>
              <a:t>매우 저렴한 가격이지만 좋은 성능과 다양한 기능 지원</a:t>
            </a:r>
            <a:endParaRPr lang="en-US" altLang="ko-KR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  <a:endParaRPr lang="ko-KR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1340768"/>
            <a:ext cx="2876550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6588224" y="611396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OSHW Board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580618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en-US" altLang="ko-KR" sz="2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Opensource</a:t>
            </a:r>
            <a:r>
              <a:rPr lang="en-US" altLang="ko-KR" sz="2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SW</a:t>
            </a:r>
            <a:endParaRPr lang="ko-KR" altLang="en-US" sz="2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1340768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Open Source Software</a:t>
            </a:r>
            <a:endParaRPr lang="ko-KR" altLang="en-US" sz="2000" b="1" dirty="0"/>
          </a:p>
        </p:txBody>
      </p:sp>
      <p:sp>
        <p:nvSpPr>
          <p:cNvPr id="6" name="직사각형 5"/>
          <p:cNvSpPr/>
          <p:nvPr/>
        </p:nvSpPr>
        <p:spPr>
          <a:xfrm>
            <a:off x="449288" y="2211849"/>
            <a:ext cx="8515200" cy="3953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ko-KR" sz="1600" dirty="0" smtClean="0"/>
              <a:t>소스가 </a:t>
            </a:r>
            <a:r>
              <a:rPr lang="ko-KR" altLang="ko-KR" sz="1600" dirty="0"/>
              <a:t>공개되어 누구나 자유롭게 사용</a:t>
            </a:r>
            <a:r>
              <a:rPr lang="en-US" altLang="ko-KR" sz="1600" dirty="0"/>
              <a:t>·</a:t>
            </a:r>
            <a:r>
              <a:rPr lang="ko-KR" altLang="ko-KR" sz="1600" dirty="0"/>
              <a:t>복제</a:t>
            </a:r>
            <a:r>
              <a:rPr lang="en-US" altLang="ko-KR" sz="1600" dirty="0"/>
              <a:t>·</a:t>
            </a:r>
            <a:r>
              <a:rPr lang="ko-KR" altLang="ko-KR" sz="1600" dirty="0"/>
              <a:t>배포</a:t>
            </a:r>
            <a:r>
              <a:rPr lang="en-US" altLang="ko-KR" sz="1600" dirty="0"/>
              <a:t>·</a:t>
            </a:r>
            <a:r>
              <a:rPr lang="ko-KR" altLang="ko-KR" sz="1600" dirty="0"/>
              <a:t>수정할 수 있는 소프트웨어</a:t>
            </a:r>
          </a:p>
          <a:p>
            <a:pPr lvl="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sz="1600" dirty="0"/>
              <a:t>e</a:t>
            </a:r>
            <a:r>
              <a:rPr lang="en-US" altLang="ko-KR" sz="1600" dirty="0" smtClean="0"/>
              <a:t>x) Linux </a:t>
            </a:r>
            <a:r>
              <a:rPr lang="ko-KR" altLang="ko-KR" sz="1600" dirty="0" err="1"/>
              <a:t>커널</a:t>
            </a:r>
            <a:r>
              <a:rPr lang="ko-KR" altLang="ko-KR" sz="1600" dirty="0"/>
              <a:t> 및 관련</a:t>
            </a:r>
            <a:r>
              <a:rPr lang="en-US" altLang="ko-KR" sz="1600" dirty="0"/>
              <a:t> GNU </a:t>
            </a:r>
            <a:r>
              <a:rPr lang="ko-KR" altLang="ko-KR" sz="1600" dirty="0"/>
              <a:t>소프트웨어</a:t>
            </a:r>
            <a:r>
              <a:rPr lang="en-US" altLang="ko-KR" sz="1600" dirty="0"/>
              <a:t>, </a:t>
            </a:r>
            <a:r>
              <a:rPr lang="ko-KR" altLang="ko-KR" sz="1600" dirty="0"/>
              <a:t>아파치 </a:t>
            </a:r>
            <a:r>
              <a:rPr lang="ko-KR" altLang="ko-KR" sz="1600" dirty="0" err="1"/>
              <a:t>웹서버</a:t>
            </a:r>
            <a:r>
              <a:rPr lang="en-US" altLang="ko-KR" sz="1600" dirty="0"/>
              <a:t>, Firefox </a:t>
            </a:r>
            <a:r>
              <a:rPr lang="ko-KR" altLang="ko-KR" sz="1600" dirty="0"/>
              <a:t>웹 브라우저</a:t>
            </a:r>
            <a:r>
              <a:rPr lang="en-US" altLang="ko-KR" sz="1600" dirty="0" smtClean="0"/>
              <a:t>,</a:t>
            </a:r>
          </a:p>
          <a:p>
            <a:pPr lvl="0">
              <a:lnSpc>
                <a:spcPct val="20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</a:t>
            </a:r>
            <a:r>
              <a:rPr lang="en-US" altLang="ko-KR" sz="1600" dirty="0"/>
              <a:t>MYSQL DBMS, Python/PHP/Perl </a:t>
            </a:r>
            <a:r>
              <a:rPr lang="ko-KR" altLang="ko-KR" sz="1600" dirty="0"/>
              <a:t>언어</a:t>
            </a:r>
            <a:r>
              <a:rPr lang="en-US" altLang="ko-KR" sz="1600" dirty="0"/>
              <a:t>, Eclipse </a:t>
            </a:r>
            <a:r>
              <a:rPr lang="ko-KR" altLang="ko-KR" sz="1600" dirty="0"/>
              <a:t>툴 등</a:t>
            </a:r>
          </a:p>
          <a:p>
            <a:pPr lvl="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ko-KR" sz="1600" dirty="0" smtClean="0"/>
              <a:t>저렴한 </a:t>
            </a:r>
            <a:r>
              <a:rPr lang="ko-KR" altLang="ko-KR" sz="1600" dirty="0"/>
              <a:t>도입비용</a:t>
            </a:r>
            <a:r>
              <a:rPr lang="en-US" altLang="ko-KR" sz="1600" dirty="0"/>
              <a:t>·</a:t>
            </a:r>
            <a:r>
              <a:rPr lang="ko-KR" altLang="ko-KR" sz="1600" dirty="0"/>
              <a:t>개발비용 절감</a:t>
            </a:r>
            <a:r>
              <a:rPr lang="en-US" altLang="ko-KR" sz="1600" dirty="0"/>
              <a:t>, SW </a:t>
            </a:r>
            <a:r>
              <a:rPr lang="ko-KR" altLang="ko-KR" sz="1600" dirty="0"/>
              <a:t>재활용 가능</a:t>
            </a:r>
            <a:r>
              <a:rPr lang="en-US" altLang="ko-KR" sz="1600" dirty="0"/>
              <a:t>, </a:t>
            </a:r>
            <a:r>
              <a:rPr lang="ko-KR" altLang="ko-KR" sz="1600" dirty="0"/>
              <a:t>다양한 고객 수요 대응</a:t>
            </a:r>
            <a:r>
              <a:rPr lang="en-US" altLang="ko-KR" sz="1600" dirty="0"/>
              <a:t>, </a:t>
            </a:r>
            <a:endParaRPr lang="en-US" altLang="ko-KR" sz="1600" dirty="0" smtClean="0"/>
          </a:p>
          <a:p>
            <a:pPr lvl="0">
              <a:lnSpc>
                <a:spcPct val="20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ko-KR" sz="1600" dirty="0" smtClean="0"/>
              <a:t>부족한 </a:t>
            </a:r>
            <a:r>
              <a:rPr lang="ko-KR" altLang="ko-KR" sz="1600" dirty="0" err="1" smtClean="0"/>
              <a:t>제품군을</a:t>
            </a:r>
            <a:r>
              <a:rPr lang="ko-KR" altLang="ko-KR" sz="1600" dirty="0" smtClean="0"/>
              <a:t> 빠른</a:t>
            </a:r>
            <a:r>
              <a:rPr lang="en-US" altLang="ko-KR" sz="1600" dirty="0" smtClean="0"/>
              <a:t> </a:t>
            </a:r>
            <a:r>
              <a:rPr lang="ko-KR" altLang="ko-KR" sz="1600" dirty="0" smtClean="0"/>
              <a:t>시간에 </a:t>
            </a:r>
            <a:r>
              <a:rPr lang="ko-KR" altLang="ko-KR" sz="1600" dirty="0"/>
              <a:t>보완 가능하다는 경제적 측면의 다양한 장점을 보유</a:t>
            </a:r>
          </a:p>
          <a:p>
            <a:pPr lvl="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ko-KR" sz="1600" dirty="0" smtClean="0"/>
              <a:t>개방</a:t>
            </a:r>
            <a:r>
              <a:rPr lang="en-US" altLang="ko-KR" sz="1600" dirty="0"/>
              <a:t>·</a:t>
            </a:r>
            <a:r>
              <a:rPr lang="ko-KR" altLang="ko-KR" sz="1600" dirty="0"/>
              <a:t>공유</a:t>
            </a:r>
            <a:r>
              <a:rPr lang="en-US" altLang="ko-KR" sz="1600" dirty="0"/>
              <a:t>·</a:t>
            </a:r>
            <a:r>
              <a:rPr lang="ko-KR" altLang="ko-KR" sz="1600" dirty="0"/>
              <a:t>협업이 점점 더 중요해지고 있는 최근</a:t>
            </a:r>
            <a:r>
              <a:rPr lang="en-US" altLang="ko-KR" sz="1600" dirty="0"/>
              <a:t> ICT </a:t>
            </a:r>
            <a:r>
              <a:rPr lang="ko-KR" altLang="ko-KR" sz="1600" dirty="0"/>
              <a:t>산업의 </a:t>
            </a:r>
            <a:r>
              <a:rPr lang="ko-KR" altLang="ko-KR" sz="1600" dirty="0" err="1"/>
              <a:t>트렌드에</a:t>
            </a:r>
            <a:r>
              <a:rPr lang="ko-KR" altLang="ko-KR" sz="1600" dirty="0"/>
              <a:t> </a:t>
            </a:r>
            <a:r>
              <a:rPr lang="ko-KR" altLang="ko-KR" sz="1600" dirty="0" smtClean="0"/>
              <a:t>부</a:t>
            </a:r>
            <a:r>
              <a:rPr lang="ko-KR" altLang="en-US" sz="1600" dirty="0" smtClean="0"/>
              <a:t>합</a:t>
            </a:r>
            <a:endParaRPr lang="en-US" altLang="ko-KR" sz="1600" dirty="0"/>
          </a:p>
          <a:p>
            <a:pPr lvl="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sz="1600" dirty="0" smtClean="0"/>
              <a:t> </a:t>
            </a:r>
            <a:r>
              <a:rPr lang="ko-KR" altLang="ko-KR" sz="1600" dirty="0"/>
              <a:t>다양해지고 점점 더 복잡해지는</a:t>
            </a:r>
            <a:r>
              <a:rPr lang="en-US" altLang="ko-KR" sz="1600" dirty="0"/>
              <a:t> IT</a:t>
            </a:r>
            <a:r>
              <a:rPr lang="ko-KR" altLang="ko-KR" sz="1600" dirty="0"/>
              <a:t>기기와 환경의 연결성과 </a:t>
            </a:r>
            <a:r>
              <a:rPr lang="ko-KR" altLang="ko-KR" sz="1600" dirty="0" smtClean="0"/>
              <a:t>상호</a:t>
            </a:r>
            <a:r>
              <a:rPr lang="en-US" altLang="ko-KR" sz="1600" dirty="0" smtClean="0"/>
              <a:t> </a:t>
            </a:r>
            <a:r>
              <a:rPr lang="ko-KR" altLang="ko-KR" sz="1600" dirty="0" err="1" smtClean="0"/>
              <a:t>운용성을</a:t>
            </a:r>
            <a:r>
              <a:rPr lang="ko-KR" altLang="ko-KR" sz="1600" dirty="0" smtClean="0"/>
              <a:t> </a:t>
            </a:r>
            <a:r>
              <a:rPr lang="ko-KR" altLang="ko-KR" sz="1600" dirty="0"/>
              <a:t>충족시킬 수 있는 </a:t>
            </a:r>
            <a:r>
              <a:rPr lang="ko-KR" altLang="ko-KR" sz="1600" dirty="0" smtClean="0"/>
              <a:t>대안</a:t>
            </a:r>
            <a:r>
              <a:rPr lang="en-US" altLang="ko-KR" sz="1600" dirty="0" smtClean="0"/>
              <a:t>  </a:t>
            </a:r>
            <a:r>
              <a:rPr lang="ko-KR" altLang="ko-KR" sz="1600" dirty="0" smtClean="0"/>
              <a:t>으로 급부상</a:t>
            </a:r>
            <a:endParaRPr lang="ko-KR" altLang="ko-KR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548680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6</a:t>
            </a:r>
            <a:r>
              <a:rPr lang="ko-KR" altLang="en-US" sz="2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월 </a:t>
            </a:r>
            <a:r>
              <a:rPr lang="en-US" altLang="ko-KR" sz="2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28</a:t>
            </a:r>
            <a:r>
              <a:rPr lang="ko-KR" altLang="en-US" sz="2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일 </a:t>
            </a:r>
            <a:r>
              <a:rPr lang="en-US" altLang="ko-KR" sz="2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– Raspberry pi install</a:t>
            </a:r>
            <a:endParaRPr lang="ko-KR" altLang="en-US" sz="2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7944" y="1600514"/>
            <a:ext cx="5256584" cy="362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400" dirty="0" smtClean="0">
                <a:latin typeface="나눔고딕 ExtraBold" pitchFamily="50" charset="-127"/>
                <a:ea typeface="나눔고딕 ExtraBold" pitchFamily="50" charset="-127"/>
              </a:rPr>
              <a:t>Setting for installing </a:t>
            </a:r>
            <a:r>
              <a:rPr lang="en-US" altLang="ko-KR" sz="2400" dirty="0" err="1" smtClean="0">
                <a:latin typeface="나눔고딕 ExtraBold" pitchFamily="50" charset="-127"/>
                <a:ea typeface="나눔고딕 ExtraBold" pitchFamily="50" charset="-127"/>
              </a:rPr>
              <a:t>Raspbian</a:t>
            </a:r>
            <a:endParaRPr lang="en-US" altLang="ko-KR" sz="24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400" dirty="0" smtClean="0">
                <a:latin typeface="나눔고딕 ExtraBold" pitchFamily="50" charset="-127"/>
                <a:ea typeface="나눔고딕 ExtraBold" pitchFamily="50" charset="-127"/>
              </a:rPr>
              <a:t>Connecting to Raspberry Pi via the USB to Serial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400" dirty="0" smtClean="0">
                <a:latin typeface="나눔고딕 ExtraBold" pitchFamily="50" charset="-127"/>
                <a:ea typeface="나눔고딕 ExtraBold" pitchFamily="50" charset="-127"/>
              </a:rPr>
              <a:t>Setting for Cross compile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9592" y="292494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CONTENTS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37692" y="2276872"/>
            <a:ext cx="1872208" cy="187220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371780"/>
            <a:ext cx="7488832" cy="680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Setting for installing </a:t>
            </a:r>
            <a:r>
              <a:rPr lang="en-US" altLang="ko-KR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Raspbian</a:t>
            </a:r>
            <a:endParaRPr lang="en-US" altLang="ko-KR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1412776"/>
            <a:ext cx="4248472" cy="1512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Download an image of the latest version of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Raspbian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https://www.raspberrypi.org/downloads/raspbian/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1268760"/>
            <a:ext cx="4176464" cy="1848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51520" y="551723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3. Write the downloaded image and Insert it into Raspberry pi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3356992"/>
            <a:ext cx="3528392" cy="1713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9512" y="3429000"/>
            <a:ext cx="4608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2. Download an image writer to write     downloaded image into SD card</a:t>
            </a: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https://sourceforge.net/projects/win32diskimager/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476672"/>
            <a:ext cx="1022513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Connecting to Raspberry Pi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1268760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Connect Raspberry pi via the USB to Serial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" name="그림 9" descr="2017-06-30-16-21-40.jpg"/>
          <p:cNvPicPr>
            <a:picLocks noChangeAspect="1"/>
          </p:cNvPicPr>
          <p:nvPr/>
        </p:nvPicPr>
        <p:blipFill>
          <a:blip r:embed="rId2" cstate="print"/>
          <a:srcRect l="19550" t="34250" r="651" b="32150"/>
          <a:stretch>
            <a:fillRect/>
          </a:stretch>
        </p:blipFill>
        <p:spPr>
          <a:xfrm>
            <a:off x="4139952" y="1988840"/>
            <a:ext cx="3348880" cy="1410055"/>
          </a:xfrm>
          <a:prstGeom prst="rect">
            <a:avLst/>
          </a:prstGeom>
        </p:spPr>
      </p:pic>
      <p:pic>
        <p:nvPicPr>
          <p:cNvPr id="11" name="그림 10" descr="wiring_pin_map.PNG"/>
          <p:cNvPicPr>
            <a:picLocks noChangeAspect="1"/>
          </p:cNvPicPr>
          <p:nvPr/>
        </p:nvPicPr>
        <p:blipFill>
          <a:blip r:embed="rId3" cstate="print"/>
          <a:srcRect l="28032" r="29031" b="64604"/>
          <a:stretch>
            <a:fillRect/>
          </a:stretch>
        </p:blipFill>
        <p:spPr>
          <a:xfrm>
            <a:off x="755576" y="1844823"/>
            <a:ext cx="2160240" cy="1656185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V="1">
            <a:off x="2771800" y="2780928"/>
            <a:ext cx="2088232" cy="216024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2843808" y="2636912"/>
            <a:ext cx="1944216" cy="504056"/>
          </a:xfrm>
          <a:prstGeom prst="straightConnector1">
            <a:avLst/>
          </a:prstGeom>
          <a:ln w="28575">
            <a:solidFill>
              <a:srgbClr val="00B0F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2771800" y="2708920"/>
            <a:ext cx="2088232" cy="288032"/>
          </a:xfrm>
          <a:prstGeom prst="straightConnector1">
            <a:avLst/>
          </a:prstGeom>
          <a:ln w="28575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899592" y="4077072"/>
            <a:ext cx="1800200" cy="72008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Raspberry pi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72200" y="4077072"/>
            <a:ext cx="1800200" cy="72008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Computer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3491880" y="4293096"/>
            <a:ext cx="194421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3563888" y="4653136"/>
            <a:ext cx="194421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699792" y="407707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SEND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64088" y="407707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GET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71800" y="443711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GET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08104" y="443711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SEND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>
            <a:off x="1547664" y="5511538"/>
            <a:ext cx="720080" cy="432048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11760" y="5295514"/>
            <a:ext cx="525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>
                <a:latin typeface="나눔바른고딕" pitchFamily="50" charset="-127"/>
                <a:ea typeface="나눔바른고딕" pitchFamily="50" charset="-127"/>
              </a:rPr>
              <a:t>Tx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from USB side goes to </a:t>
            </a: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Rx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for Raspberry side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Rx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from USB side goes to </a:t>
            </a:r>
            <a:r>
              <a:rPr lang="en-US" altLang="ko-KR" b="1" dirty="0" err="1" smtClean="0">
                <a:latin typeface="나눔바른고딕" pitchFamily="50" charset="-127"/>
                <a:ea typeface="나눔바른고딕" pitchFamily="50" charset="-127"/>
              </a:rPr>
              <a:t>Tx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for Raspberry side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234370"/>
            <a:ext cx="10225136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Connecting to Raspberry Pi</a:t>
            </a:r>
            <a:endParaRPr lang="en-US" altLang="ko-KR" sz="2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1196752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Install Xshell5 then make connection with the USB to serial 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628800"/>
            <a:ext cx="5711518" cy="5045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1916832"/>
            <a:ext cx="4392488" cy="3000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51520" y="2204864"/>
            <a:ext cx="7128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Log in to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Raspbian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</a:p>
          <a:p>
            <a:pPr marL="342900" indent="-342900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-&gt; initial ID : pi initial pw : raspberry</a:t>
            </a:r>
          </a:p>
          <a:p>
            <a:pPr marL="342900" indent="-342900"/>
            <a:endParaRPr lang="en-US" altLang="ko-KR" dirty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2. Basic Setting tool</a:t>
            </a:r>
          </a:p>
          <a:p>
            <a:pPr marL="342900" indent="-342900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-&gt; $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sudo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raspi-config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endParaRPr lang="en-US" altLang="ko-KR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234370"/>
            <a:ext cx="10225136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Connecting to Raspberry Pi</a:t>
            </a:r>
            <a:endParaRPr lang="en-US" altLang="ko-KR" sz="2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8386" y="580618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6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26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592" y="292494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CONTENTS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7984" y="1628800"/>
            <a:ext cx="52565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400" dirty="0" smtClean="0">
                <a:latin typeface="나눔고딕 ExtraBold" pitchFamily="50" charset="-127"/>
                <a:ea typeface="나눔고딕 ExtraBold" pitchFamily="50" charset="-127"/>
              </a:rPr>
              <a:t>NOR &amp; NAND flash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400" dirty="0" smtClean="0">
                <a:latin typeface="나눔고딕 ExtraBold" pitchFamily="50" charset="-127"/>
                <a:ea typeface="나눔고딕 ExtraBold" pitchFamily="50" charset="-127"/>
              </a:rPr>
              <a:t>I2C</a:t>
            </a:r>
            <a:r>
              <a:rPr lang="ko-KR" altLang="en-US" sz="2400" dirty="0" smtClean="0">
                <a:latin typeface="나눔고딕 ExtraBold" pitchFamily="50" charset="-127"/>
                <a:ea typeface="나눔고딕 ExtraBold" pitchFamily="50" charset="-127"/>
              </a:rPr>
              <a:t>통신</a:t>
            </a:r>
            <a:endParaRPr lang="en-US" altLang="ko-KR" sz="24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400" dirty="0" smtClean="0">
                <a:latin typeface="나눔고딕 ExtraBold" pitchFamily="50" charset="-127"/>
                <a:ea typeface="나눔고딕 ExtraBold" pitchFamily="50" charset="-127"/>
              </a:rPr>
              <a:t>GPIO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400" dirty="0" smtClean="0">
                <a:latin typeface="나눔고딕 ExtraBold" pitchFamily="50" charset="-127"/>
                <a:ea typeface="나눔고딕 ExtraBold" pitchFamily="50" charset="-127"/>
              </a:rPr>
              <a:t>UART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937692" y="2276872"/>
            <a:ext cx="1872208" cy="187220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213608"/>
            <a:ext cx="102251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3. Setting for Cross compile</a:t>
            </a:r>
          </a:p>
          <a:p>
            <a:pPr marL="342900" indent="-342900">
              <a:lnSpc>
                <a:spcPct val="250000"/>
              </a:lnSpc>
            </a:pP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340768"/>
            <a:ext cx="8064896" cy="2689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Cross Compile</a:t>
            </a:r>
          </a:p>
          <a:p>
            <a:endParaRPr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: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The computer the compiler runs on is called the </a:t>
            </a:r>
            <a:r>
              <a:rPr lang="en-US" altLang="ko-KR" b="1" dirty="0">
                <a:latin typeface="나눔바른고딕" pitchFamily="50" charset="-127"/>
                <a:ea typeface="나눔바른고딕" pitchFamily="50" charset="-127"/>
              </a:rPr>
              <a:t>host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, and the computer the new programs run on is called the </a:t>
            </a:r>
            <a:r>
              <a:rPr lang="en-US" altLang="ko-KR" b="1" dirty="0">
                <a:latin typeface="나눔바른고딕" pitchFamily="50" charset="-127"/>
                <a:ea typeface="나눔바른고딕" pitchFamily="50" charset="-127"/>
              </a:rPr>
              <a:t>target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. 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When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the host and target are the same type of machine, the compiler is a </a:t>
            </a:r>
            <a:r>
              <a:rPr lang="en-US" altLang="ko-KR" b="1" dirty="0">
                <a:latin typeface="나눔바른고딕" pitchFamily="50" charset="-127"/>
                <a:ea typeface="나눔바른고딕" pitchFamily="50" charset="-127"/>
              </a:rPr>
              <a:t>native compiler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. 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When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the host and target are </a:t>
            </a:r>
            <a:r>
              <a:rPr lang="en-US" altLang="ko-KR" b="1" i="1" dirty="0">
                <a:latin typeface="나눔바른고딕" pitchFamily="50" charset="-127"/>
                <a:ea typeface="나눔바른고딕" pitchFamily="50" charset="-127"/>
              </a:rPr>
              <a:t>different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, the compiler is a </a:t>
            </a:r>
            <a:r>
              <a:rPr lang="en-US" altLang="ko-KR" b="1" dirty="0">
                <a:latin typeface="나눔바른고딕" pitchFamily="50" charset="-127"/>
                <a:ea typeface="나눔바른고딕" pitchFamily="50" charset="-127"/>
              </a:rPr>
              <a:t>cross compiler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아래로 구부러진 화살표 9"/>
          <p:cNvSpPr/>
          <p:nvPr/>
        </p:nvSpPr>
        <p:spPr>
          <a:xfrm>
            <a:off x="2699792" y="4723403"/>
            <a:ext cx="3312368" cy="648072"/>
          </a:xfrm>
          <a:prstGeom prst="curvedDownArrow">
            <a:avLst>
              <a:gd name="adj1" fmla="val 25000"/>
              <a:gd name="adj2" fmla="val 58672"/>
              <a:gd name="adj3" fmla="val 25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 descr="monito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5155451"/>
            <a:ext cx="936104" cy="936104"/>
          </a:xfrm>
          <a:prstGeom prst="rect">
            <a:avLst/>
          </a:prstGeom>
        </p:spPr>
      </p:pic>
      <p:pic>
        <p:nvPicPr>
          <p:cNvPr id="13" name="그림 12" descr="monito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28184" y="5155451"/>
            <a:ext cx="936104" cy="93610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15616" y="6163563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HOST CPU</a:t>
            </a:r>
            <a:endParaRPr lang="ko-KR" altLang="en-US" dirty="0">
              <a:solidFill>
                <a:srgbClr val="FF00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84168" y="6091555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TARGET CPU</a:t>
            </a:r>
            <a:endParaRPr lang="ko-KR" altLang="en-US" dirty="0">
              <a:solidFill>
                <a:srgbClr val="FF00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6" name="그림 15" descr="brows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3768" y="5299467"/>
            <a:ext cx="792088" cy="792088"/>
          </a:xfrm>
          <a:prstGeom prst="rect">
            <a:avLst/>
          </a:prstGeom>
        </p:spPr>
      </p:pic>
      <p:pic>
        <p:nvPicPr>
          <p:cNvPr id="17" name="그림 16" descr="brows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64088" y="5299467"/>
            <a:ext cx="792088" cy="7920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635896" y="4509120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</a:rPr>
              <a:t>Cross compiler</a:t>
            </a:r>
            <a:endParaRPr lang="ko-KR" altLang="en-US" dirty="0">
              <a:solidFill>
                <a:srgbClr val="FF00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213608"/>
            <a:ext cx="102251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3. Setting for Cross compile</a:t>
            </a:r>
          </a:p>
          <a:p>
            <a:pPr marL="342900" indent="-342900">
              <a:lnSpc>
                <a:spcPct val="250000"/>
              </a:lnSpc>
            </a:pP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99592" y="1412776"/>
            <a:ext cx="1368152" cy="115212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Intel x86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804248" y="1412776"/>
            <a:ext cx="1368152" cy="115212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ARM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3568" y="2852936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SYSTEM</a:t>
            </a:r>
          </a:p>
          <a:p>
            <a:pPr algn="ctr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i386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88224" y="2852936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SYSTEM</a:t>
            </a:r>
          </a:p>
          <a:p>
            <a:pPr algn="ctr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ARM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1979712" y="3140968"/>
            <a:ext cx="446449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3635896" y="2708920"/>
            <a:ext cx="1152128" cy="100811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i386 Compiler</a:t>
            </a:r>
          </a:p>
          <a:p>
            <a:pPr algn="ct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For i386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971600" y="3861048"/>
            <a:ext cx="720080" cy="432048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v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63688" y="3892986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ERROR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: Compiled file is not able to run on ARM system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5576" y="4941168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SYSTEM</a:t>
            </a:r>
          </a:p>
          <a:p>
            <a:pPr algn="ctr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i386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60232" y="4941168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SYSTEM</a:t>
            </a:r>
          </a:p>
          <a:p>
            <a:pPr algn="ctr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ARM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051720" y="5229200"/>
            <a:ext cx="446449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3707904" y="4725144"/>
            <a:ext cx="1152128" cy="97021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i386 Compiler</a:t>
            </a:r>
          </a:p>
          <a:p>
            <a:pPr algn="ctr"/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For ARM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>
            <a:off x="971600" y="6021288"/>
            <a:ext cx="720080" cy="432048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35696" y="6021288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Cross compile :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Compiled file is able to run on ARM system</a:t>
            </a: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2267744" y="1556792"/>
            <a:ext cx="4536504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059832" y="1630541"/>
            <a:ext cx="28083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Different </a:t>
            </a:r>
          </a:p>
          <a:p>
            <a:pPr algn="ctr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System, Compiler, Bits</a:t>
            </a:r>
          </a:p>
          <a:p>
            <a:pPr algn="ctr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=&gt; File form is 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diffent</a:t>
            </a: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496" y="255347"/>
            <a:ext cx="10225136" cy="2065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6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29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</a:p>
          <a:p>
            <a:pPr marL="342900" indent="-342900">
              <a:lnSpc>
                <a:spcPct val="250000"/>
              </a:lnSpc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SAMBA Server, Raspberry pi GPIO - LED</a:t>
            </a:r>
          </a:p>
          <a:p>
            <a:pPr marL="342900" indent="-342900">
              <a:lnSpc>
                <a:spcPct val="250000"/>
              </a:lnSpc>
            </a:pPr>
            <a:endParaRPr lang="en-US" altLang="ko-KR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75856" y="1952810"/>
            <a:ext cx="669674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Install UBUNTU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Install SAMBA on UBUNTU and Raspberry pi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Install Cross compiler on UBUNTU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Hello.c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–cross compile example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Raspberry pi GPIO-LED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14096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CONTENTS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21668" y="2492896"/>
            <a:ext cx="1872208" cy="187220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305361"/>
            <a:ext cx="10225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SAMBA Server, Raspberry pi GPIO - LED</a:t>
            </a:r>
          </a:p>
          <a:p>
            <a:pPr marL="342900" indent="-342900">
              <a:lnSpc>
                <a:spcPct val="250000"/>
              </a:lnSpc>
            </a:pPr>
            <a:endParaRPr lang="en-US" altLang="ko-KR" sz="16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340768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55576" y="1340768"/>
            <a:ext cx="1584176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Sharing Network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2483768" y="1628800"/>
            <a:ext cx="720080" cy="432048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9872" y="162880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바른고딕" pitchFamily="50" charset="-127"/>
                <a:ea typeface="나눔바른고딕" pitchFamily="50" charset="-127"/>
              </a:rPr>
              <a:t>For sharing cross compiled file</a:t>
            </a:r>
            <a:endParaRPr lang="ko-KR" altLang="en-US" sz="20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67544" y="3068960"/>
            <a:ext cx="1800200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Raspberry pi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131840" y="2636912"/>
            <a:ext cx="5040560" cy="2613624"/>
            <a:chOff x="3491880" y="2996952"/>
            <a:chExt cx="3888432" cy="2232248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491880" y="2996952"/>
              <a:ext cx="3888432" cy="22322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3714076" y="3119953"/>
              <a:ext cx="1499824" cy="1045512"/>
            </a:xfrm>
            <a:prstGeom prst="roundRect">
              <a:avLst/>
            </a:prstGeom>
            <a:solidFill>
              <a:srgbClr val="FFC000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98580" y="4519508"/>
              <a:ext cx="3083010" cy="341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Windows</a:t>
              </a:r>
              <a:endParaRPr lang="ko-KR" altLang="en-US" sz="20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269566" y="3734960"/>
              <a:ext cx="1512168" cy="289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나눔바른고딕" pitchFamily="50" charset="-127"/>
                  <a:ea typeface="나눔바른고딕" pitchFamily="50" charset="-127"/>
                </a:rPr>
                <a:t>Virtual Box</a:t>
              </a:r>
              <a:endParaRPr lang="ko-KR" altLang="en-US" sz="16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825174" y="3242955"/>
              <a:ext cx="1287759" cy="44043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rPr>
                <a:t>UBUNTU</a:t>
              </a:r>
              <a:endParaRPr lang="ko-KR" altLang="en-US" sz="16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33" name="모서리가 둥근 직사각형 32"/>
          <p:cNvSpPr/>
          <p:nvPr/>
        </p:nvSpPr>
        <p:spPr>
          <a:xfrm>
            <a:off x="395536" y="5373216"/>
            <a:ext cx="194421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Raspberry pi network</a:t>
            </a:r>
            <a:endParaRPr lang="ko-KR" altLang="en-US" sz="16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923928" y="5373216"/>
            <a:ext cx="194421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Windows network</a:t>
            </a:r>
            <a:endParaRPr lang="ko-KR" altLang="en-US" sz="16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68144" y="2852936"/>
            <a:ext cx="194421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VM-UBUNTU network</a:t>
            </a:r>
            <a:endParaRPr lang="ko-KR" altLang="en-US" sz="16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 flipH="1">
            <a:off x="2339752" y="5661248"/>
            <a:ext cx="1719808" cy="8384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hape 47"/>
          <p:cNvCxnSpPr>
            <a:stCxn id="34" idx="3"/>
            <a:endCxn id="13" idx="2"/>
          </p:cNvCxnSpPr>
          <p:nvPr/>
        </p:nvCxnSpPr>
        <p:spPr>
          <a:xfrm flipV="1">
            <a:off x="5868144" y="3429000"/>
            <a:ext cx="972108" cy="2232248"/>
          </a:xfrm>
          <a:prstGeom prst="bentConnector2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11" idx="2"/>
            <a:endCxn id="33" idx="0"/>
          </p:cNvCxnSpPr>
          <p:nvPr/>
        </p:nvCxnSpPr>
        <p:spPr>
          <a:xfrm>
            <a:off x="1367644" y="4365104"/>
            <a:ext cx="0" cy="1008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195736" y="3717032"/>
            <a:ext cx="9361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5076056" y="3140968"/>
            <a:ext cx="9361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483768" y="5682734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Sharing NW</a:t>
            </a:r>
          </a:p>
          <a:p>
            <a:r>
              <a:rPr lang="en-US" altLang="ko-KR" sz="1600" b="1" dirty="0" smtClean="0"/>
              <a:t>:SAMBA</a:t>
            </a:r>
            <a:endParaRPr lang="ko-KR" altLang="en-US" sz="16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6156176" y="4653136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Sharing NW</a:t>
            </a:r>
          </a:p>
          <a:p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:SAMBA</a:t>
            </a:r>
            <a:endParaRPr lang="ko-KR" altLang="en-US" sz="1600" b="1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06040"/>
            <a:ext cx="10225136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Install UBUNTU</a:t>
            </a:r>
          </a:p>
          <a:p>
            <a:pPr marL="342900" indent="-342900">
              <a:lnSpc>
                <a:spcPct val="250000"/>
              </a:lnSpc>
            </a:pP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504" y="1772816"/>
            <a:ext cx="50405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>
                <a:latin typeface="+mn-ea"/>
              </a:rPr>
              <a:t>Install Virtual Box</a:t>
            </a:r>
          </a:p>
          <a:p>
            <a:pPr marL="342900" indent="-342900"/>
            <a:r>
              <a:rPr lang="en-US" altLang="ko-KR" dirty="0" smtClean="0">
                <a:latin typeface="+mn-ea"/>
              </a:rPr>
              <a:t>	</a:t>
            </a:r>
            <a:r>
              <a:rPr lang="en-US" altLang="ko-KR" dirty="0" smtClean="0">
                <a:latin typeface="+mn-ea"/>
                <a:hlinkClick r:id="rId2"/>
              </a:rPr>
              <a:t>https://www.virtualbox.org/wiki/Downloads</a:t>
            </a:r>
            <a:endParaRPr lang="en-US" altLang="ko-KR" dirty="0" smtClean="0">
              <a:latin typeface="+mn-ea"/>
            </a:endParaRPr>
          </a:p>
          <a:p>
            <a:pPr marL="342900" indent="-342900"/>
            <a:endParaRPr lang="en-US" altLang="ko-KR" dirty="0">
              <a:latin typeface="+mn-ea"/>
            </a:endParaRPr>
          </a:p>
          <a:p>
            <a:pPr marL="342900" indent="-342900"/>
            <a:endParaRPr lang="en-US" altLang="ko-KR" dirty="0" smtClean="0">
              <a:latin typeface="+mn-ea"/>
            </a:endParaRPr>
          </a:p>
          <a:p>
            <a:pPr marL="342900" indent="-342900">
              <a:buAutoNum type="arabicPeriod" startAt="2"/>
            </a:pPr>
            <a:r>
              <a:rPr lang="en-US" altLang="ko-KR" dirty="0" smtClean="0">
                <a:latin typeface="+mn-ea"/>
              </a:rPr>
              <a:t>Install UBUNTU on the Virtual Box</a:t>
            </a:r>
          </a:p>
          <a:p>
            <a:pPr marL="342900" indent="-342900">
              <a:buAutoNum type="arabicPeriod" startAt="2"/>
            </a:pPr>
            <a:endParaRPr lang="en-US" altLang="ko-KR" dirty="0" smtClean="0">
              <a:latin typeface="+mn-ea"/>
            </a:endParaRPr>
          </a:p>
          <a:p>
            <a:pPr marL="342900" indent="-342900"/>
            <a:r>
              <a:rPr lang="en-US" altLang="ko-KR" dirty="0" smtClean="0">
                <a:latin typeface="+mn-ea"/>
              </a:rPr>
              <a:t>	2-1. Download UBUNTU ISO image</a:t>
            </a:r>
          </a:p>
          <a:p>
            <a:pPr marL="342900" indent="-342900"/>
            <a:r>
              <a:rPr lang="en-US" altLang="ko-KR" dirty="0">
                <a:latin typeface="+mn-ea"/>
              </a:rPr>
              <a:t>	</a:t>
            </a:r>
            <a:r>
              <a:rPr lang="en-US" altLang="ko-KR" dirty="0" smtClean="0">
                <a:latin typeface="+mn-ea"/>
                <a:hlinkClick r:id="rId3"/>
              </a:rPr>
              <a:t>https://www.ubuntu.com/downloads</a:t>
            </a:r>
            <a:endParaRPr lang="en-US" altLang="ko-KR" dirty="0" smtClean="0">
              <a:latin typeface="+mn-ea"/>
            </a:endParaRPr>
          </a:p>
          <a:p>
            <a:pPr marL="342900" indent="-342900"/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	</a:t>
            </a:r>
          </a:p>
          <a:p>
            <a:pPr marL="342900" indent="-342900"/>
            <a:r>
              <a:rPr lang="en-US" altLang="ko-KR" dirty="0">
                <a:latin typeface="+mn-ea"/>
              </a:rPr>
              <a:t>	</a:t>
            </a:r>
            <a:r>
              <a:rPr lang="en-US" altLang="ko-KR" dirty="0" smtClean="0">
                <a:latin typeface="+mn-ea"/>
              </a:rPr>
              <a:t>2-2 Generate UBUNTU on virtual box</a:t>
            </a:r>
          </a:p>
          <a:p>
            <a:pPr marL="342900" indent="-342900"/>
            <a:r>
              <a:rPr lang="en-US" altLang="ko-KR" dirty="0">
                <a:latin typeface="+mn-ea"/>
              </a:rPr>
              <a:t>	</a:t>
            </a:r>
            <a:r>
              <a:rPr lang="en-US" altLang="ko-KR" dirty="0" smtClean="0">
                <a:latin typeface="+mn-ea"/>
              </a:rPr>
              <a:t>-&gt; Go setting tool</a:t>
            </a:r>
          </a:p>
          <a:p>
            <a:pPr marL="342900" indent="-342900"/>
            <a:r>
              <a:rPr lang="en-US" altLang="ko-KR" dirty="0">
                <a:latin typeface="+mn-ea"/>
              </a:rPr>
              <a:t>	</a:t>
            </a:r>
            <a:r>
              <a:rPr lang="en-US" altLang="ko-KR" dirty="0" smtClean="0">
                <a:latin typeface="+mn-ea"/>
              </a:rPr>
              <a:t>-&gt; Insert ISO image into controller CD</a:t>
            </a:r>
            <a:endParaRPr lang="ko-KR" altLang="en-US" dirty="0">
              <a:latin typeface="+mn-ea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1340768"/>
            <a:ext cx="3456384" cy="2291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8064" y="4005063"/>
            <a:ext cx="3456384" cy="2604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257016"/>
            <a:ext cx="10225136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Install SAMBA</a:t>
            </a:r>
          </a:p>
          <a:p>
            <a:pPr marL="342900" indent="-342900">
              <a:lnSpc>
                <a:spcPct val="250000"/>
              </a:lnSpc>
            </a:pP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1164808"/>
            <a:ext cx="69127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Install SAMBA package on Raspberry pi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=&gt; $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sudo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apt-get install samba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samba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-common-bin</a:t>
            </a:r>
            <a:endParaRPr lang="en-US" altLang="ko-KR" dirty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2. Setting passwords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=&gt; $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sudo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smbpasswd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-a [username] (in my case : pi)</a:t>
            </a:r>
            <a:endParaRPr lang="en-US" altLang="ko-KR" dirty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3. Setting user directory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=&gt; $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sudo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nano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/etc/samba/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smb.conf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ct val="150000"/>
              </a:lnSpc>
            </a:pP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ct val="150000"/>
              </a:lnSpc>
            </a:pP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789040"/>
            <a:ext cx="4542093" cy="287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213608"/>
            <a:ext cx="102251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Install SAMBA</a:t>
            </a:r>
          </a:p>
          <a:p>
            <a:pPr marL="342900" indent="-342900">
              <a:lnSpc>
                <a:spcPct val="250000"/>
              </a:lnSpc>
            </a:pP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152128"/>
            <a:ext cx="603759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2339752" y="1556772"/>
            <a:ext cx="208823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3036249"/>
            <a:ext cx="6048672" cy="3705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>
            <a:off x="3383868" y="1772796"/>
            <a:ext cx="36004" cy="161158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555776" y="3312368"/>
            <a:ext cx="208823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27584" y="1164808"/>
            <a:ext cx="6912768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Install SAMBA package on UBUNTU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=&gt; $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sudo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apt-get install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samba</a:t>
            </a:r>
            <a:endParaRPr lang="en-US" altLang="ko-KR" dirty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2.  Install SAMBA GUI system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=&gt; $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sudo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apt-get install system-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config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-samba</a:t>
            </a:r>
            <a:endParaRPr lang="en-US" altLang="ko-KR" dirty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3. Open SAMBA GUI</a:t>
            </a:r>
          </a:p>
          <a:p>
            <a:pPr marL="342900" indent="-342900">
              <a:lnSpc>
                <a:spcPct val="150000"/>
              </a:lnSpc>
              <a:buFont typeface="Symbol"/>
              <a:buChar char="Þ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$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sudo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system-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config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-samba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4. Set User -&gt; Add new User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5. Restart SAMBA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=&gt; $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sudo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service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smbd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restart</a:t>
            </a:r>
          </a:p>
          <a:p>
            <a:pPr marL="342900" indent="-342900">
              <a:lnSpc>
                <a:spcPct val="150000"/>
              </a:lnSpc>
            </a:pP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ct val="150000"/>
              </a:lnSpc>
            </a:pP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213608"/>
            <a:ext cx="102251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Install SAMBA</a:t>
            </a:r>
          </a:p>
          <a:p>
            <a:pPr marL="342900" indent="-342900">
              <a:lnSpc>
                <a:spcPct val="250000"/>
              </a:lnSpc>
            </a:pP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b="55429"/>
          <a:stretch>
            <a:fillRect/>
          </a:stretch>
        </p:blipFill>
        <p:spPr bwMode="auto">
          <a:xfrm>
            <a:off x="683568" y="1268760"/>
            <a:ext cx="7000875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284984"/>
            <a:ext cx="52197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그룹 7"/>
          <p:cNvGrpSpPr/>
          <p:nvPr/>
        </p:nvGrpSpPr>
        <p:grpSpPr>
          <a:xfrm>
            <a:off x="1720978" y="1855975"/>
            <a:ext cx="2304256" cy="1971620"/>
            <a:chOff x="2339752" y="1556772"/>
            <a:chExt cx="2304256" cy="1971620"/>
          </a:xfrm>
        </p:grpSpPr>
        <p:sp>
          <p:nvSpPr>
            <p:cNvPr id="5" name="직사각형 4"/>
            <p:cNvSpPr/>
            <p:nvPr/>
          </p:nvSpPr>
          <p:spPr>
            <a:xfrm>
              <a:off x="2339752" y="1556772"/>
              <a:ext cx="2088232" cy="216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/>
            <p:cNvCxnSpPr>
              <a:stCxn id="5" idx="2"/>
            </p:cNvCxnSpPr>
            <p:nvPr/>
          </p:nvCxnSpPr>
          <p:spPr>
            <a:xfrm>
              <a:off x="3383868" y="1772796"/>
              <a:ext cx="36004" cy="16115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2555776" y="3312368"/>
              <a:ext cx="2088232" cy="216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23528" y="213608"/>
            <a:ext cx="102251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Install SAMBA</a:t>
            </a:r>
          </a:p>
          <a:p>
            <a:pPr marL="342900" indent="-342900">
              <a:lnSpc>
                <a:spcPct val="250000"/>
              </a:lnSpc>
            </a:pP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36512" y="410707"/>
            <a:ext cx="102251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3. Install Cross compiler on UBUNTU &amp; 4. </a:t>
            </a:r>
            <a:r>
              <a:rPr lang="en-US" altLang="ko-KR" sz="1400" dirty="0" err="1" smtClean="0">
                <a:solidFill>
                  <a:schemeClr val="bg1"/>
                </a:solidFill>
                <a:latin typeface="+mn-ea"/>
              </a:rPr>
              <a:t>hello.c</a:t>
            </a:r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 </a:t>
            </a:r>
          </a:p>
          <a:p>
            <a:pPr marL="342900" indent="-342900">
              <a:lnSpc>
                <a:spcPct val="250000"/>
              </a:lnSpc>
            </a:pPr>
            <a:endParaRPr lang="en-US" altLang="ko-KR" sz="14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1268760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UBUNTU version is 16.04</a:t>
            </a:r>
          </a:p>
          <a:p>
            <a:pPr>
              <a:buFont typeface="Wingdings" pitchFamily="2" charset="2"/>
              <a:buChar char="ü"/>
            </a:pP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There is a cross compiler for UBUNTU 16.04 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9552" y="198884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$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sudo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apt-get install 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gcc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make 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gcc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-arm-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linux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gnueabi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binutils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-arm-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linux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gnueabi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0572" y="2780928"/>
            <a:ext cx="4905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$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gcc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helloworld.c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-o helloworld-x86_64 =&gt; </a:t>
            </a:r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for x86</a:t>
            </a:r>
            <a:endParaRPr lang="ko-KR" altLang="en-US" sz="16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0997" y="3212976"/>
            <a:ext cx="8064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$file helloworld-x86_64</a:t>
            </a:r>
          </a:p>
          <a:p>
            <a:pPr fontAlgn="base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helloworld-x86_64: </a:t>
            </a:r>
            <a:r>
              <a:rPr lang="en-US" altLang="ko-KR" sz="1600" b="1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ELF 64-bit LSB executable, x86-64,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version 1 (SYSV), dynamically linked, interpreter /lib =&gt; </a:t>
            </a:r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x86 file information</a:t>
            </a:r>
            <a:endParaRPr lang="en-US" altLang="ko-KR" sz="16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9552" y="4149080"/>
            <a:ext cx="77048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$arm-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linux-gnueabi-gcc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helloworld.c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-o 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helloworld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-arm  =&gt; </a:t>
            </a:r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for arm</a:t>
            </a:r>
            <a:endParaRPr lang="ko-KR" altLang="en-US" sz="16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6562" y="4520271"/>
            <a:ext cx="828391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$file 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helloworld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-arm</a:t>
            </a:r>
          </a:p>
          <a:p>
            <a:pPr fontAlgn="base"/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helloworld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-arm: </a:t>
            </a:r>
            <a:r>
              <a:rPr lang="en-US" altLang="ko-KR" sz="1600" b="1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ELF 32-bit LSB executable, ARM,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EABI5 version 1 (SYSV), statically linked, for GNU/Linux 3.2.0, 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BuildID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[sha1]=1aec53a65fdd71ec68e761b5ef4cd2fae6 </a:t>
            </a:r>
          </a:p>
          <a:p>
            <a:pPr fontAlgn="base"/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=&gt; ARM file information</a:t>
            </a:r>
            <a:endParaRPr lang="en-US" altLang="ko-KR" sz="1600" b="1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580618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NOR &amp; NAND flash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24744"/>
            <a:ext cx="5256584" cy="260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691680" y="3861048"/>
          <a:ext cx="6096000" cy="25772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/>
                <a:gridCol w="1016000"/>
                <a:gridCol w="2032000"/>
                <a:gridCol w="2032000"/>
              </a:tblGrid>
              <a:tr h="29883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NAND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Connection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병렬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직렬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Access Method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랜덤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순차적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27813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 처리  성능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읽기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우수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느림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67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쓰기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저조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우수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27813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지우기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저조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우수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사용 방식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컨트롤 코드 저장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데이터 저장용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17215"/>
            <a:ext cx="10225136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5. Raspberry pi GPIO - LED</a:t>
            </a:r>
          </a:p>
          <a:p>
            <a:pPr marL="342900" indent="-342900">
              <a:lnSpc>
                <a:spcPct val="250000"/>
              </a:lnSpc>
            </a:pP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 descr="wiring_pin_map.PNG"/>
          <p:cNvPicPr>
            <a:picLocks noChangeAspect="1"/>
          </p:cNvPicPr>
          <p:nvPr/>
        </p:nvPicPr>
        <p:blipFill>
          <a:blip r:embed="rId2" cstate="print"/>
          <a:srcRect l="19046" r="19046"/>
          <a:stretch>
            <a:fillRect/>
          </a:stretch>
        </p:blipFill>
        <p:spPr>
          <a:xfrm>
            <a:off x="251520" y="1196752"/>
            <a:ext cx="3574435" cy="53694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5936" y="1196752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Need 2 pins -&gt; ground &amp;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gpio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pin</a:t>
            </a: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Ground -&gt; to act ‘negative’ end of the battery</a:t>
            </a: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GPIO -&gt; to act ‘positive’ end of the battery </a:t>
            </a:r>
          </a:p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79712" y="1988840"/>
            <a:ext cx="1440160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1560" y="2780928"/>
            <a:ext cx="1440160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ddd.png"/>
          <p:cNvPicPr>
            <a:picLocks noChangeAspect="1"/>
          </p:cNvPicPr>
          <p:nvPr/>
        </p:nvPicPr>
        <p:blipFill>
          <a:blip r:embed="rId3" cstate="print"/>
          <a:srcRect b="36529"/>
          <a:stretch>
            <a:fillRect/>
          </a:stretch>
        </p:blipFill>
        <p:spPr>
          <a:xfrm>
            <a:off x="3923928" y="3212976"/>
            <a:ext cx="3077005" cy="1584176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3347864" y="2276872"/>
            <a:ext cx="3384376" cy="1656184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979712" y="2996952"/>
            <a:ext cx="4176464" cy="864096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4797152"/>
            <a:ext cx="2477339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6551712" y="5877272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pitchFamily="18" charset="2"/>
              <a:buChar char="Þ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(-) :ground</a:t>
            </a:r>
          </a:p>
          <a:p>
            <a:pPr>
              <a:buFont typeface="Symbol" pitchFamily="18" charset="2"/>
              <a:buChar char="Þ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(+) : GPIO 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13608"/>
            <a:ext cx="102251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5. Raspberry pi GPIO - LED</a:t>
            </a:r>
          </a:p>
          <a:p>
            <a:pPr marL="342900" indent="-342900">
              <a:lnSpc>
                <a:spcPct val="250000"/>
              </a:lnSpc>
            </a:pP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536" y="1124744"/>
            <a:ext cx="7416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Using ‘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WiringPi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’ library</a:t>
            </a:r>
          </a:p>
          <a:p>
            <a:pPr marL="342900" indent="-342900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     Install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wiringPi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library</a:t>
            </a:r>
          </a:p>
          <a:p>
            <a:pPr marL="1257300" lvl="2" indent="-342900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$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sudo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apt-get install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git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-core</a:t>
            </a:r>
          </a:p>
          <a:p>
            <a:pPr marL="1257300" lvl="2" indent="-342900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$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git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clone git://git.drogon.net/wiringPi</a:t>
            </a:r>
          </a:p>
          <a:p>
            <a:pPr marL="1257300" lvl="2" indent="-342900"/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cd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wiringPi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1257300" lvl="2" indent="-342900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./build</a:t>
            </a:r>
          </a:p>
          <a:p>
            <a:pPr marL="800100" lvl="1" indent="-342900">
              <a:buFont typeface="Wingdings" pitchFamily="2" charset="2"/>
              <a:buChar char="ü"/>
            </a:pP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924944"/>
            <a:ext cx="3990975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직선 화살표 연결선 17"/>
          <p:cNvCxnSpPr/>
          <p:nvPr/>
        </p:nvCxnSpPr>
        <p:spPr>
          <a:xfrm>
            <a:off x="4572000" y="4365104"/>
            <a:ext cx="1224136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644008" y="400506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compile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0" name="그림 19" descr="dd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8144" y="3068960"/>
            <a:ext cx="3077005" cy="249589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5536" y="1124744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Without ‘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wiringPi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’ library =&gt; Accessing GPIO from the terminal </a:t>
            </a:r>
          </a:p>
          <a:p>
            <a:pPr marL="800100" lvl="1" indent="-342900">
              <a:buFont typeface="Wingdings" pitchFamily="2" charset="2"/>
              <a:buChar char="ü"/>
            </a:pP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1412776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Log in as root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772816"/>
            <a:ext cx="2232248" cy="554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39552" y="2420888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Export the 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gpio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17 pin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9" y="2780928"/>
            <a:ext cx="568863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11560" y="3212976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Set the pin as output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3573016"/>
            <a:ext cx="6503459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611560" y="3933056"/>
            <a:ext cx="80648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To set the output GPIO4 pin high and therefore cause the LED to light-up, need to write a "1" to the "/sys/class/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gpio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/gpio4/value" file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5589240"/>
            <a:ext cx="6063832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그림 16" descr="캡처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3568" y="4653136"/>
            <a:ext cx="5458195" cy="288032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11560" y="5004465"/>
            <a:ext cx="80648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To clear the output GPIO4 pin low and therefore cause the LED to turn off, need to write a “0" to the "/sys/class/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gpio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/gpio4/value" file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3568" y="6309320"/>
            <a:ext cx="4646081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직사각형 21"/>
          <p:cNvSpPr/>
          <p:nvPr/>
        </p:nvSpPr>
        <p:spPr>
          <a:xfrm>
            <a:off x="683568" y="5877272"/>
            <a:ext cx="80648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Unexport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the pin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512" y="213608"/>
            <a:ext cx="102251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5. Raspberry pi GPIO - LED</a:t>
            </a:r>
          </a:p>
          <a:p>
            <a:pPr marL="342900" indent="-342900">
              <a:lnSpc>
                <a:spcPct val="250000"/>
              </a:lnSpc>
            </a:pP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436583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Without ‘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wiringPi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’ library </a:t>
            </a:r>
          </a:p>
          <a:p>
            <a:pPr marL="342900" indent="-342900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  =&gt; C code using the way of accessing GPIO from the terminal </a:t>
            </a:r>
          </a:p>
          <a:p>
            <a:pPr marL="800100" lvl="1" indent="-342900">
              <a:buFont typeface="Wingdings" pitchFamily="2" charset="2"/>
              <a:buChar char="ü"/>
            </a:pP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7544" y="2924944"/>
            <a:ext cx="1944216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Accessing Raspberry pi’s GPIO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2483768" y="3140968"/>
            <a:ext cx="1008112" cy="4320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2483768" y="3573016"/>
            <a:ext cx="1008112" cy="4320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563888" y="2708920"/>
            <a:ext cx="244827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directly manipulate the Raspberry Pi's GPIO's registers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63888" y="3861048"/>
            <a:ext cx="244827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“Linux approach”</a:t>
            </a:r>
          </a:p>
          <a:p>
            <a:pPr algn="ctr"/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:built-in driver for safely accessing the GPIOs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8" name="직선 화살표 연결선 17"/>
          <p:cNvCxnSpPr>
            <a:stCxn id="15" idx="3"/>
          </p:cNvCxnSpPr>
          <p:nvPr/>
        </p:nvCxnSpPr>
        <p:spPr>
          <a:xfrm>
            <a:off x="6012160" y="3140968"/>
            <a:ext cx="7200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6012160" y="4293096"/>
            <a:ext cx="7200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804248" y="2780928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Fast</a:t>
            </a:r>
          </a:p>
          <a:p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But unsafe</a:t>
            </a:r>
            <a:endParaRPr lang="ko-KR" altLang="en-US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04248" y="4005064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slower</a:t>
            </a:r>
          </a:p>
          <a:p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But safe</a:t>
            </a:r>
            <a:endParaRPr lang="ko-KR" altLang="en-US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9512" y="213608"/>
            <a:ext cx="102251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5. Raspberry pi GPIO - LED</a:t>
            </a:r>
          </a:p>
          <a:p>
            <a:pPr marL="342900" indent="-342900">
              <a:lnSpc>
                <a:spcPct val="250000"/>
              </a:lnSpc>
            </a:pP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 b="54131"/>
          <a:stretch>
            <a:fillRect/>
          </a:stretch>
        </p:blipFill>
        <p:spPr bwMode="auto">
          <a:xfrm>
            <a:off x="489545" y="3982740"/>
            <a:ext cx="6962775" cy="239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539552" y="1196752"/>
            <a:ext cx="6552728" cy="4107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 err="1" smtClean="0">
                <a:latin typeface="나눔바른고딕" pitchFamily="50" charset="-127"/>
                <a:ea typeface="나눔바른고딕" pitchFamily="50" charset="-127"/>
              </a:rPr>
              <a:t>fd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: file descriptor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fr-FR" altLang="ko-KR" sz="1600" b="1" dirty="0" smtClean="0">
                <a:latin typeface="나눔바른고딕" pitchFamily="50" charset="-127"/>
                <a:ea typeface="나눔바른고딕" pitchFamily="50" charset="-127"/>
              </a:rPr>
              <a:t>open(const char *path, int oflag, </a:t>
            </a:r>
            <a:r>
              <a:rPr lang="fr-FR" altLang="ko-KR" sz="1600" dirty="0" smtClean="0">
                <a:latin typeface="나눔바른고딕" pitchFamily="50" charset="-127"/>
                <a:ea typeface="나눔바른고딕" pitchFamily="50" charset="-127"/>
              </a:rPr>
              <a:t>.../*,mode_t mode */);</a:t>
            </a: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write(fd1, </a:t>
            </a:r>
            <a:r>
              <a:rPr lang="en-US" altLang="ko-KR" sz="1600" b="1" dirty="0" err="1" smtClean="0">
                <a:latin typeface="나눔바른고딕" pitchFamily="50" charset="-127"/>
                <a:ea typeface="나눔바른고딕" pitchFamily="50" charset="-127"/>
              </a:rPr>
              <a:t>buf</a:t>
            </a:r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en-US" altLang="ko-KR" sz="1600" b="1" dirty="0" err="1" smtClean="0">
                <a:latin typeface="나눔바른고딕" pitchFamily="50" charset="-127"/>
                <a:ea typeface="나눔바른고딕" pitchFamily="50" charset="-127"/>
              </a:rPr>
              <a:t>strlen</a:t>
            </a:r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en-US" altLang="ko-KR" sz="1600" b="1" dirty="0" err="1" smtClean="0">
                <a:latin typeface="나눔바른고딕" pitchFamily="50" charset="-127"/>
                <a:ea typeface="나눔바른고딕" pitchFamily="50" charset="-127"/>
              </a:rPr>
              <a:t>buf</a:t>
            </a:r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));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=&gt; fd1 is the file descriptor, 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buf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is the character array used to hold the data, 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strlen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buf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) informs the function that the number of bytes equal to the length of the string in the buffer need to be copied 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 err="1" smtClean="0">
                <a:latin typeface="나눔바른고딕" pitchFamily="50" charset="-127"/>
                <a:ea typeface="나눔바른고딕" pitchFamily="50" charset="-127"/>
              </a:rPr>
              <a:t>sprintf</a:t>
            </a:r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(char *buffer, const char *format-string, argument-list); 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213608"/>
            <a:ext cx="102251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5. Raspberry pi GPIO - LED</a:t>
            </a:r>
          </a:p>
          <a:p>
            <a:pPr marL="342900" indent="-342900">
              <a:lnSpc>
                <a:spcPct val="250000"/>
              </a:lnSpc>
            </a:pP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356992"/>
            <a:ext cx="6962775" cy="3304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436096" y="5157192"/>
            <a:ext cx="2664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If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val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is “1(GPIO_ON)” </a:t>
            </a:r>
          </a:p>
          <a:p>
            <a:r>
              <a:rPr lang="en-US" altLang="ko-KR" sz="1600" b="1" dirty="0" smtClean="0">
                <a:solidFill>
                  <a:srgbClr val="FF0000"/>
                </a:solidFill>
              </a:rPr>
              <a:t>=&gt; Turn on</a:t>
            </a:r>
          </a:p>
          <a:p>
            <a:r>
              <a:rPr lang="en-US" altLang="ko-KR" sz="1600" b="1" dirty="0" smtClean="0">
                <a:solidFill>
                  <a:srgbClr val="FF0000"/>
                </a:solidFill>
              </a:rPr>
              <a:t>If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val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is “0(GPIO_OFF)”</a:t>
            </a:r>
          </a:p>
          <a:p>
            <a:r>
              <a:rPr lang="en-US" altLang="ko-KR" sz="1600" b="1" dirty="0" smtClean="0">
                <a:solidFill>
                  <a:srgbClr val="FF0000"/>
                </a:solidFill>
              </a:rPr>
              <a:t>=&gt; Turn off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t="49573"/>
          <a:stretch>
            <a:fillRect/>
          </a:stretch>
        </p:blipFill>
        <p:spPr bwMode="auto">
          <a:xfrm>
            <a:off x="683568" y="1052736"/>
            <a:ext cx="6962775" cy="23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9512" y="213608"/>
            <a:ext cx="102251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5. Raspberry pi GPIO - LED</a:t>
            </a:r>
          </a:p>
          <a:p>
            <a:pPr marL="342900" indent="-342900">
              <a:lnSpc>
                <a:spcPct val="250000"/>
              </a:lnSpc>
            </a:pP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6981825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79512" y="213608"/>
            <a:ext cx="102251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5. Raspberry pi GPIO - LED</a:t>
            </a:r>
          </a:p>
          <a:p>
            <a:pPr marL="342900" indent="-342900">
              <a:lnSpc>
                <a:spcPct val="250000"/>
              </a:lnSpc>
            </a:pP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260648"/>
            <a:ext cx="1022513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7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</a:p>
          <a:p>
            <a:pPr marL="342900" indent="-342900">
              <a:lnSpc>
                <a:spcPct val="250000"/>
              </a:lnSpc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STM32F4 Setting, ARM architecture</a:t>
            </a:r>
          </a:p>
          <a:p>
            <a:pPr marL="342900" indent="-342900">
              <a:lnSpc>
                <a:spcPct val="250000"/>
              </a:lnSpc>
            </a:pPr>
            <a:endParaRPr lang="en-US" altLang="ko-KR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7984" y="2095252"/>
            <a:ext cx="6696744" cy="226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Install </a:t>
            </a:r>
            <a:r>
              <a:rPr lang="en-US" altLang="ko-KR" sz="2000" dirty="0" err="1" smtClean="0">
                <a:latin typeface="나눔고딕 ExtraBold" pitchFamily="50" charset="-127"/>
                <a:ea typeface="나눔고딕 ExtraBold" pitchFamily="50" charset="-127"/>
              </a:rPr>
              <a:t>Keil</a:t>
            </a: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dirty="0" err="1" smtClean="0">
                <a:latin typeface="나눔고딕 ExtraBold" pitchFamily="50" charset="-127"/>
                <a:ea typeface="나눔고딕 ExtraBold" pitchFamily="50" charset="-127"/>
              </a:rPr>
              <a:t>Uvision</a:t>
            </a: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 5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Install STM32CUBEMX</a:t>
            </a:r>
          </a:p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3. ARM architecture study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314096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CONTENTS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21668" y="2492896"/>
            <a:ext cx="1872208" cy="187220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234370"/>
            <a:ext cx="2840842" cy="746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Install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Keil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Uvision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5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67544" y="1268760"/>
            <a:ext cx="4674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https://www.keil.com/download/product/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b="26540"/>
          <a:stretch>
            <a:fillRect/>
          </a:stretch>
        </p:blipFill>
        <p:spPr bwMode="auto">
          <a:xfrm>
            <a:off x="1403648" y="1844824"/>
            <a:ext cx="6696744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8834" y="289223"/>
            <a:ext cx="2805576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Install STM32CUBEMX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83568" y="1412776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http://www.st.com/en/development-tools/stm32cubemx.html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916832"/>
            <a:ext cx="6696744" cy="4756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580618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I2C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통신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1412776"/>
            <a:ext cx="364807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79512" y="1219979"/>
            <a:ext cx="511256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I2C </a:t>
            </a:r>
            <a:r>
              <a:rPr lang="en-US" altLang="ko-KR" sz="2400" b="1" dirty="0">
                <a:latin typeface="나눔바른고딕" pitchFamily="50" charset="-127"/>
                <a:ea typeface="나눔바른고딕" pitchFamily="50" charset="-127"/>
              </a:rPr>
              <a:t>:</a:t>
            </a:r>
            <a:r>
              <a:rPr lang="en-US" altLang="ko-KR" sz="2400" b="1" dirty="0" smtClean="0">
                <a:latin typeface="나눔바른고딕" pitchFamily="50" charset="-127"/>
                <a:ea typeface="나눔바른고딕" pitchFamily="50" charset="-127"/>
              </a:rPr>
              <a:t> Inter Integrated Circuit</a:t>
            </a:r>
          </a:p>
          <a:p>
            <a:endParaRPr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buFont typeface="Wingdings" pitchFamily="2" charset="2"/>
              <a:buChar char="ü"/>
            </a:pP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마이크로프로세서와 저속 주변장치 의 통신을 위함</a:t>
            </a: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512" y="2283857"/>
            <a:ext cx="8964488" cy="3953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개의 선 사용</a:t>
            </a: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	=&gt;SCL(Serial Clock) :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송수신 타이밍 동기화</a:t>
            </a: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	=&gt;SDA(Serial Data) :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데이터 송수신</a:t>
            </a: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SDA :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데이터 송수신에 하나의 커넥션만 사용 </a:t>
            </a: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         -&gt;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데이터가 한번에 한 방향으로만 전송</a:t>
            </a: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         -&gt;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속도느림</a:t>
            </a:r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-&gt;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고속으로 데이터 통신이 필요하지 않은 센서 연결 시에 사용</a:t>
            </a: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통신방식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동기화 통신 방식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-&gt; clock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신호로 데이터 전송 타이밍 맞춤 </a:t>
            </a: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              -&gt;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속도 동기화 필요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X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1340768"/>
            <a:ext cx="7056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STM32F4Discovery</a:t>
            </a:r>
          </a:p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32-bit ARM</a:t>
            </a:r>
            <a:r>
              <a:rPr lang="en-US" altLang="ko-KR" sz="1600" baseline="30000" dirty="0" smtClean="0">
                <a:latin typeface="나눔바른고딕" pitchFamily="50" charset="-127"/>
                <a:ea typeface="나눔바른고딕" pitchFamily="50" charset="-127"/>
              </a:rPr>
              <a:t>®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 Cortex</a:t>
            </a:r>
            <a:r>
              <a:rPr lang="en-US" altLang="ko-KR" sz="1600" baseline="30000" dirty="0" smtClean="0">
                <a:latin typeface="나눔바른고딕" pitchFamily="50" charset="-127"/>
                <a:ea typeface="나눔바른고딕" pitchFamily="50" charset="-127"/>
              </a:rPr>
              <a:t>®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 -M4 with FPU core, </a:t>
            </a:r>
          </a:p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1-Mbyte Flash memory, 192-Kbyte RAM in an LQFP100 package</a:t>
            </a:r>
          </a:p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ARMv7 (BCM2836): Raspberry Pi 2 (based on Model B+)</a:t>
            </a:r>
          </a:p>
          <a:p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274262"/>
            <a:ext cx="10225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STM32F4 Setting, ARM architecture</a:t>
            </a:r>
          </a:p>
          <a:p>
            <a:pPr marL="342900" indent="-342900">
              <a:lnSpc>
                <a:spcPct val="250000"/>
              </a:lnSpc>
            </a:pPr>
            <a:endParaRPr lang="en-US" altLang="ko-KR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3068960"/>
            <a:ext cx="563880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5724128" y="4725144"/>
            <a:ext cx="1152128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76256" y="4653136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STM32F4 Discovery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074690" y="5771356"/>
            <a:ext cx="1152128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35696" y="5589240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Raspberry pi 2</a:t>
            </a:r>
            <a:endParaRPr lang="ko-KR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260648"/>
            <a:ext cx="1022513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7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월 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4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일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250000"/>
              </a:lnSpc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STM32F4 GPIO external LED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켜기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Interrupt study</a:t>
            </a:r>
          </a:p>
          <a:p>
            <a:pPr marL="342900" indent="-342900">
              <a:lnSpc>
                <a:spcPct val="250000"/>
              </a:lnSpc>
            </a:pPr>
            <a:endParaRPr lang="en-US" altLang="ko-KR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55976" y="2045890"/>
            <a:ext cx="669674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Turn on external LED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Interrupt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314096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CONTENTS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21668" y="2492896"/>
            <a:ext cx="1872208" cy="187220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74262"/>
            <a:ext cx="10225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STM32F4 GPIO external LED 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켜기</a:t>
            </a:r>
            <a:endParaRPr lang="en-US" altLang="ko-KR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ct val="250000"/>
              </a:lnSpc>
            </a:pPr>
            <a:endParaRPr lang="en-US" altLang="ko-KR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1484784"/>
            <a:ext cx="6984776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Going to use pinA5 as output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Setting Pins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780928"/>
            <a:ext cx="368617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99592" y="4941168"/>
            <a:ext cx="439248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3. Set -&gt; Turn on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/ Reset -&gt; Turn off</a:t>
            </a:r>
          </a:p>
          <a:p>
            <a:pPr>
              <a:lnSpc>
                <a:spcPct val="200000"/>
              </a:lnSpc>
            </a:pP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1520" y="1628800"/>
            <a:ext cx="8439150" cy="4867275"/>
            <a:chOff x="352425" y="995363"/>
            <a:chExt cx="8439150" cy="486727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2425" y="995363"/>
              <a:ext cx="8439150" cy="4867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7092280" y="3140968"/>
              <a:ext cx="504056" cy="12241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580112" y="5085184"/>
              <a:ext cx="1008112" cy="5760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95536" y="260648"/>
            <a:ext cx="10225136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Interrupt study</a:t>
            </a:r>
          </a:p>
          <a:p>
            <a:pPr marL="342900" indent="-342900">
              <a:lnSpc>
                <a:spcPct val="250000"/>
              </a:lnSpc>
            </a:pP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119675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2.1 Pull up &amp; Pull down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663055"/>
            <a:ext cx="75608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Output type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을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open-drain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또는 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push-pull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사용</a:t>
            </a: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push-pull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: MCU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에서 전원을 공급해야할때</a:t>
            </a: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Open-drain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외부에서 전원이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공급될 때</a:t>
            </a: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Pull up/pull down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을 걸어주지 않으면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high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도 아니고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low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도 아닌상태 </a:t>
            </a:r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–&gt; floating</a:t>
            </a:r>
            <a:r>
              <a:rPr lang="ko-KR" altLang="en-US" sz="1600" b="1" dirty="0" smtClean="0">
                <a:latin typeface="나눔바른고딕" pitchFamily="50" charset="-127"/>
                <a:ea typeface="나눔바른고딕" pitchFamily="50" charset="-127"/>
              </a:rPr>
              <a:t>상태</a:t>
            </a:r>
            <a:endParaRPr lang="en-US" altLang="ko-KR" sz="16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Floating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상태는 매우 위험함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-&gt;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만약 다른 디바이스를 제어하거나 신호를 보낼 때 </a:t>
            </a: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다른 디바이스가 신호를 제대로 읽지 못해 오작동을 일으킬 수 있음</a:t>
            </a: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스위치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off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의 상태일때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floating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현상을 막기 위해서</a:t>
            </a: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Pull up</a:t>
            </a:r>
            <a:r>
              <a:rPr lang="ko-KR" altLang="en-US" sz="1600" b="1" dirty="0" smtClean="0">
                <a:latin typeface="나눔바른고딕" pitchFamily="50" charset="-127"/>
                <a:ea typeface="나눔바른고딕" pitchFamily="50" charset="-127"/>
              </a:rPr>
              <a:t>인 경우 </a:t>
            </a:r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-&gt; +5v(off </a:t>
            </a:r>
            <a:r>
              <a:rPr lang="ko-KR" altLang="en-US" sz="1600" b="1" dirty="0" smtClean="0">
                <a:latin typeface="나눔바른고딕" pitchFamily="50" charset="-127"/>
                <a:ea typeface="나눔바른고딕" pitchFamily="50" charset="-127"/>
              </a:rPr>
              <a:t>상태</a:t>
            </a:r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) 0v(on</a:t>
            </a:r>
            <a:r>
              <a:rPr lang="ko-KR" altLang="en-US" sz="1600" b="1" dirty="0" smtClean="0">
                <a:latin typeface="나눔바른고딕" pitchFamily="50" charset="-127"/>
                <a:ea typeface="나눔바른고딕" pitchFamily="50" charset="-127"/>
              </a:rPr>
              <a:t>상태</a:t>
            </a:r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Pull down </a:t>
            </a:r>
            <a:r>
              <a:rPr lang="ko-KR" altLang="en-US" sz="1600" b="1" dirty="0" smtClean="0">
                <a:latin typeface="나눔바른고딕" pitchFamily="50" charset="-127"/>
                <a:ea typeface="나눔바른고딕" pitchFamily="50" charset="-127"/>
              </a:rPr>
              <a:t>인 경우  </a:t>
            </a:r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-&gt; 0v(off</a:t>
            </a:r>
            <a:r>
              <a:rPr lang="ko-KR" altLang="en-US" sz="1600" b="1" dirty="0" smtClean="0">
                <a:latin typeface="나눔바른고딕" pitchFamily="50" charset="-127"/>
                <a:ea typeface="나눔바른고딕" pitchFamily="50" charset="-127"/>
              </a:rPr>
              <a:t>상태</a:t>
            </a:r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) +5v(on </a:t>
            </a:r>
            <a:r>
              <a:rPr lang="ko-KR" altLang="en-US" sz="1600" b="1" dirty="0" smtClean="0">
                <a:latin typeface="나눔바른고딕" pitchFamily="50" charset="-127"/>
                <a:ea typeface="나눔바른고딕" pitchFamily="50" charset="-127"/>
              </a:rPr>
              <a:t>상태</a:t>
            </a:r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) 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Reset 0/Set 1</a:t>
            </a:r>
          </a:p>
          <a:p>
            <a:pPr marL="342900" indent="-342900">
              <a:lnSpc>
                <a:spcPct val="150000"/>
              </a:lnSpc>
            </a:pP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스위치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평소에는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0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눌리면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1</a:t>
            </a:r>
          </a:p>
          <a:p>
            <a:pPr marL="342900" indent="-342900">
              <a:lnSpc>
                <a:spcPct val="150000"/>
              </a:lnSpc>
            </a:pP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ct val="150000"/>
              </a:lnSpc>
            </a:pP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260648"/>
            <a:ext cx="10225136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Interrupt study</a:t>
            </a:r>
          </a:p>
          <a:p>
            <a:pPr marL="342900" indent="-342900">
              <a:lnSpc>
                <a:spcPct val="250000"/>
              </a:lnSpc>
            </a:pP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19675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2.1 Pull up &amp; Pull down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289646"/>
            <a:ext cx="3705225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2145630"/>
            <a:ext cx="3590925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83568" y="4593902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High -&gt; connect to volt</a:t>
            </a: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Low -&gt; connect to ground</a:t>
            </a: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Float -&gt; neither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260648"/>
            <a:ext cx="10225136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Interrupt study</a:t>
            </a:r>
          </a:p>
          <a:p>
            <a:pPr marL="342900" indent="-342900">
              <a:lnSpc>
                <a:spcPct val="250000"/>
              </a:lnSpc>
            </a:pP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119675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2.1 Pull up &amp; Pull down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1785590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Not all 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gpio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pins  support interrupts </a:t>
            </a:r>
          </a:p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-&gt; check its presence of an ‘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edge’file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708920"/>
            <a:ext cx="426720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83568" y="4674622"/>
            <a:ext cx="4680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Rising edge –&gt;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fire interrupt when low to high (button pressed)</a:t>
            </a:r>
          </a:p>
          <a:p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Falling edge -&gt;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fire interrupt when high to low (button released)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5826750"/>
            <a:ext cx="504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Both edge-&gt;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fire interrupt on rising or falling edge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340768"/>
            <a:ext cx="371475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9552" y="119675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3.2 Edge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260648"/>
            <a:ext cx="10225136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Interrupt study</a:t>
            </a:r>
          </a:p>
          <a:p>
            <a:pPr marL="342900" indent="-342900">
              <a:lnSpc>
                <a:spcPct val="250000"/>
              </a:lnSpc>
            </a:pP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6476" y="1772816"/>
            <a:ext cx="6819900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11560" y="122869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3.3 Linux Interrupt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260648"/>
            <a:ext cx="10225136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Interrupt study</a:t>
            </a:r>
          </a:p>
          <a:p>
            <a:pPr marL="342900" indent="-342900">
              <a:lnSpc>
                <a:spcPct val="250000"/>
              </a:lnSpc>
            </a:pP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060848"/>
            <a:ext cx="537210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55576" y="1907540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Time interval from event trigger until handler task react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4221088"/>
            <a:ext cx="595312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11560" y="122869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3.3 Linux Interrupt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260648"/>
            <a:ext cx="10225136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Interrupt study</a:t>
            </a:r>
          </a:p>
          <a:p>
            <a:pPr marL="342900" indent="-342900">
              <a:lnSpc>
                <a:spcPct val="250000"/>
              </a:lnSpc>
            </a:pP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7544" y="1873785"/>
            <a:ext cx="1489257" cy="1173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CPU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203849" y="1858504"/>
            <a:ext cx="1512168" cy="1191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Interrupt controller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940153" y="1853171"/>
            <a:ext cx="1512168" cy="1191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HW</a:t>
            </a:r>
            <a:endParaRPr lang="ko-KR" altLang="en-US" dirty="0"/>
          </a:p>
        </p:txBody>
      </p:sp>
      <p:cxnSp>
        <p:nvCxnSpPr>
          <p:cNvPr id="6" name="직선 연결선 5"/>
          <p:cNvCxnSpPr>
            <a:stCxn id="2" idx="3"/>
            <a:endCxn id="3" idx="1"/>
          </p:cNvCxnSpPr>
          <p:nvPr/>
        </p:nvCxnSpPr>
        <p:spPr>
          <a:xfrm flipV="1">
            <a:off x="1956801" y="2454207"/>
            <a:ext cx="1247048" cy="62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3" idx="3"/>
            <a:endCxn id="4" idx="1"/>
          </p:cNvCxnSpPr>
          <p:nvPr/>
        </p:nvCxnSpPr>
        <p:spPr>
          <a:xfrm flipV="1">
            <a:off x="4716017" y="2448874"/>
            <a:ext cx="1224136" cy="53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75656" y="3843045"/>
            <a:ext cx="2808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IRQ -&gt; </a:t>
            </a:r>
            <a:r>
              <a:rPr lang="ko-KR" altLang="en-US" sz="1400" dirty="0" smtClean="0"/>
              <a:t>일반적인 인터럽트 처리</a:t>
            </a:r>
            <a:endParaRPr lang="en-US" altLang="ko-KR" sz="1400" dirty="0" smtClean="0"/>
          </a:p>
          <a:p>
            <a:r>
              <a:rPr lang="en-US" altLang="ko-KR" sz="1400" dirty="0" smtClean="0"/>
              <a:t>FIQ -&gt; </a:t>
            </a:r>
            <a:r>
              <a:rPr lang="ko-KR" altLang="en-US" sz="1400" dirty="0" smtClean="0"/>
              <a:t>인터럽트 발생시 가장 빨리 </a:t>
            </a:r>
            <a:r>
              <a:rPr lang="ko-KR" altLang="en-US" sz="1400" dirty="0" err="1" smtClean="0"/>
              <a:t>처리해야할</a:t>
            </a:r>
            <a:r>
              <a:rPr lang="ko-KR" altLang="en-US" sz="1400" dirty="0" smtClean="0"/>
              <a:t> 인터럽트 처리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보안을 위한 인터럽트 처리로 사용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555776" y="2458988"/>
            <a:ext cx="0" cy="136815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5364088" y="2458988"/>
            <a:ext cx="0" cy="136815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8024" y="384304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인터럽트 선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23528" y="5301208"/>
            <a:ext cx="7848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인터럽트 요청 </a:t>
            </a:r>
            <a:r>
              <a:rPr lang="en-US" altLang="ko-KR" sz="1600" dirty="0" smtClean="0"/>
              <a:t>-&gt; controller -&gt; </a:t>
            </a:r>
            <a:r>
              <a:rPr lang="ko-KR" altLang="en-US" sz="1600" dirty="0" smtClean="0"/>
              <a:t>정의된 </a:t>
            </a:r>
            <a:r>
              <a:rPr lang="en-US" altLang="ko-KR" sz="1600" dirty="0" smtClean="0"/>
              <a:t>resister </a:t>
            </a:r>
            <a:r>
              <a:rPr lang="ko-KR" altLang="en-US" sz="1600" dirty="0" smtClean="0"/>
              <a:t>읽음 </a:t>
            </a:r>
            <a:r>
              <a:rPr lang="en-US" altLang="ko-KR" sz="1600" dirty="0" smtClean="0"/>
              <a:t>–&gt; IRQ or FIQ </a:t>
            </a:r>
            <a:r>
              <a:rPr lang="ko-KR" altLang="en-US" sz="1600" dirty="0" smtClean="0"/>
              <a:t>신호 </a:t>
            </a:r>
            <a:r>
              <a:rPr lang="ko-KR" altLang="en-US" sz="1600" dirty="0" err="1" smtClean="0"/>
              <a:t>를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cpu</a:t>
            </a:r>
            <a:r>
              <a:rPr lang="ko-KR" altLang="en-US" sz="1600" dirty="0" smtClean="0"/>
              <a:t>로 전송 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각 인터럽트는 </a:t>
            </a:r>
            <a:r>
              <a:rPr lang="en-US" altLang="ko-KR" sz="1600" dirty="0" err="1" smtClean="0"/>
              <a:t>cpu</a:t>
            </a:r>
            <a:r>
              <a:rPr lang="ko-KR" altLang="en-US" sz="1600" dirty="0" smtClean="0"/>
              <a:t>에서 정의한 어드레스로 점프</a:t>
            </a:r>
            <a:endParaRPr lang="en-US" altLang="ko-KR" sz="16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1560" y="122869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3.3 Linux Interrupt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5536" y="260648"/>
            <a:ext cx="10225136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Interrupt study</a:t>
            </a:r>
          </a:p>
          <a:p>
            <a:pPr marL="342900" indent="-342900">
              <a:lnSpc>
                <a:spcPct val="250000"/>
              </a:lnSpc>
            </a:pP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580618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I2C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통신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3568" y="3861048"/>
            <a:ext cx="89644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Master – Slave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형태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-&gt;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여러 개의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slave node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연결 가능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두 개 이상의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Master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를 사용할 수 있으며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, Slave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장치의 수는 상관 없음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주소 지정 형식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: Slave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선택 시에 주소데이터를 사용 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                      -&gt;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긴 데이터 사용시엔 부적합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7202" y="1556792"/>
            <a:ext cx="5879134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23528" y="5590981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어플리케이션 인터럽트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-&gt;  system call -&gt;  ISR(Interrupt service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routin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실행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03848" y="1916832"/>
            <a:ext cx="216024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Application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03848" y="2852936"/>
            <a:ext cx="216024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System call API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03848" y="3717032"/>
            <a:ext cx="216024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SWI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서비스 루틴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03848" y="4581128"/>
            <a:ext cx="216024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Device Driver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411760" y="1700808"/>
            <a:ext cx="3672408" cy="18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11760" y="3501008"/>
            <a:ext cx="3672408" cy="18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36096" y="177281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user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64088" y="4869160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Kernel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5" name="직선 연결선 24"/>
          <p:cNvCxnSpPr>
            <a:stCxn id="16" idx="2"/>
            <a:endCxn id="17" idx="0"/>
          </p:cNvCxnSpPr>
          <p:nvPr/>
        </p:nvCxnSpPr>
        <p:spPr>
          <a:xfrm>
            <a:off x="4283968" y="2420888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283968" y="3284984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283968" y="4149080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11560" y="122869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3.3 Linux Interrupt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5536" y="260648"/>
            <a:ext cx="10225136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Interrupt study</a:t>
            </a:r>
          </a:p>
          <a:p>
            <a:pPr marL="342900" indent="-342900">
              <a:lnSpc>
                <a:spcPct val="250000"/>
              </a:lnSpc>
            </a:pP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79912" y="2036455"/>
            <a:ext cx="669674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Setting UART for </a:t>
            </a:r>
            <a:r>
              <a:rPr lang="en-US" altLang="ko-KR" sz="2000" dirty="0" err="1" smtClean="0">
                <a:latin typeface="나눔고딕 ExtraBold" pitchFamily="50" charset="-127"/>
                <a:ea typeface="나눔고딕 ExtraBold" pitchFamily="50" charset="-127"/>
              </a:rPr>
              <a:t>printf</a:t>
            </a:r>
            <a:endParaRPr lang="en-US" altLang="ko-KR" sz="20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Setting STM32F4 Ultrasonic sensor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Measure distance using ultrasonic sensor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528" y="524071"/>
            <a:ext cx="820891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7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 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6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</a:t>
            </a:r>
            <a:endParaRPr lang="en-US" altLang="ko-KR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STM32F4 Ultrasonic sensor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314096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CONTENTS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21668" y="2492896"/>
            <a:ext cx="1872208" cy="187220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00808"/>
            <a:ext cx="53816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직선 화살표 연결선 5"/>
          <p:cNvCxnSpPr/>
          <p:nvPr/>
        </p:nvCxnSpPr>
        <p:spPr>
          <a:xfrm>
            <a:off x="467544" y="3933056"/>
            <a:ext cx="64807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59632" y="3717032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USATR2 is going to be used to send printable value to computer via port COM4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 b="21251"/>
          <a:stretch>
            <a:fillRect/>
          </a:stretch>
        </p:blipFill>
        <p:spPr bwMode="auto">
          <a:xfrm>
            <a:off x="1115617" y="4653136"/>
            <a:ext cx="4248472" cy="46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직선 화살표 연결선 9"/>
          <p:cNvCxnSpPr/>
          <p:nvPr/>
        </p:nvCxnSpPr>
        <p:spPr>
          <a:xfrm>
            <a:off x="467544" y="5517232"/>
            <a:ext cx="64807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31640" y="5373216"/>
            <a:ext cx="381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Generate code and open project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476672"/>
            <a:ext cx="8208912" cy="4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Setting UART for </a:t>
            </a:r>
            <a:r>
              <a:rPr lang="en-US" altLang="ko-KR" dirty="0" err="1" smtClean="0">
                <a:solidFill>
                  <a:schemeClr val="bg1"/>
                </a:solidFill>
              </a:rPr>
              <a:t>printf</a:t>
            </a:r>
            <a:endParaRPr lang="ko-KR" altLang="en-US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b="2415"/>
          <a:stretch>
            <a:fillRect/>
          </a:stretch>
        </p:blipFill>
        <p:spPr bwMode="auto">
          <a:xfrm>
            <a:off x="611560" y="1628800"/>
            <a:ext cx="6336704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683568" y="2276872"/>
            <a:ext cx="6192688" cy="24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11560" y="4797152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=&gt; Insert this part into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main.c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476672"/>
            <a:ext cx="8208912" cy="4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Setting UART for </a:t>
            </a:r>
            <a:r>
              <a:rPr lang="en-US" altLang="ko-KR" dirty="0" err="1" smtClean="0">
                <a:solidFill>
                  <a:schemeClr val="bg1"/>
                </a:solidFill>
              </a:rPr>
              <a:t>printf</a:t>
            </a:r>
            <a:endParaRPr lang="ko-KR" altLang="en-US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0663" y="1857375"/>
            <a:ext cx="616267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6388" y="2052638"/>
            <a:ext cx="59912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3528" y="476672"/>
            <a:ext cx="8208912" cy="4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Setting for ultrasonic sensor</a:t>
            </a:r>
            <a:endParaRPr lang="ko-KR" altLang="en-US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489585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436096" y="1700808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Vcc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-&gt;  +5v</a:t>
            </a: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Trig -&gt; input : generate ultrasonic wave</a:t>
            </a: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Echo -&gt; output : detect</a:t>
            </a: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GND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3568" y="4941168"/>
            <a:ext cx="11017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Distance[meters] = (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SpeedOfSound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[340m/s] * Time[seconds])/2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476672"/>
            <a:ext cx="8208912" cy="4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Setting for ultrasonic sensor</a:t>
            </a:r>
            <a:endParaRPr lang="ko-KR" altLang="en-US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b="4680"/>
          <a:stretch>
            <a:fillRect/>
          </a:stretch>
        </p:blipFill>
        <p:spPr bwMode="auto">
          <a:xfrm>
            <a:off x="755576" y="1431771"/>
            <a:ext cx="3240360" cy="1925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직선 화살표 연결선 4"/>
          <p:cNvCxnSpPr/>
          <p:nvPr/>
        </p:nvCxnSpPr>
        <p:spPr>
          <a:xfrm>
            <a:off x="2843808" y="2079843"/>
            <a:ext cx="50405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75856" y="1863819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Trig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843808" y="2727915"/>
            <a:ext cx="50405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75856" y="2511891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echo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5940152" y="4614581"/>
            <a:ext cx="93610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48064" y="5550331"/>
            <a:ext cx="20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Maximum measurable value : 100cm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1349474"/>
            <a:ext cx="3857625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4454227"/>
            <a:ext cx="45815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467544" y="400506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&lt;main&gt;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23528" y="476672"/>
            <a:ext cx="8208912" cy="4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Setting for ultrasonic sensor</a:t>
            </a:r>
            <a:endParaRPr lang="ko-KR" altLang="en-US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9844" y="2195572"/>
            <a:ext cx="274026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7504" y="505247"/>
            <a:ext cx="820891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</a:rPr>
              <a:t>Measure distance using ultrasonic sensor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87916" y="485986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&lt;result&gt;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611396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7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7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 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– Raspberry pi , 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모터 연결</a:t>
            </a:r>
            <a:endParaRPr lang="en-US" altLang="ko-KR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39952" y="1916832"/>
            <a:ext cx="66967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Connecting with Raspberry pi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Setting for motor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7624" y="2996952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CONTENTS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25724" y="2348880"/>
            <a:ext cx="1872208" cy="187220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548680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Raspberry pi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9592" y="1484784"/>
            <a:ext cx="6984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Raspberry GND ------ STM32F4 GND</a:t>
            </a:r>
          </a:p>
          <a:p>
            <a:pPr marL="342900" indent="-342900">
              <a:buAutoNum type="arabicPeriod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Raspberry 5v -------STM32F4 GPIO PINC7</a:t>
            </a:r>
          </a:p>
          <a:p>
            <a:pPr marL="342900" indent="-342900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   =&gt; Trouble : Raspberry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를 켜기 위해선 최소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5v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의 전압이 필요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, but STM32F4 GPIO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가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5v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를 제공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x</a:t>
            </a:r>
          </a:p>
          <a:p>
            <a:pPr marL="342900" indent="-342900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	=&gt; Raspberry pi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사용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577255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3. GPIO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1412776"/>
            <a:ext cx="568863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나눔고딕 ExtraBold" pitchFamily="50" charset="-127"/>
                <a:ea typeface="나눔고딕 ExtraBold" pitchFamily="50" charset="-127"/>
              </a:rPr>
              <a:t>GPIO 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나눔고딕 ExtraBold" pitchFamily="50" charset="-127"/>
                <a:ea typeface="나눔고딕 ExtraBold" pitchFamily="50" charset="-127"/>
              </a:rPr>
              <a:t>General Purpose </a:t>
            </a:r>
            <a:r>
              <a:rPr lang="en-US" altLang="ko-KR" sz="2400" dirty="0" err="1" smtClean="0">
                <a:latin typeface="나눔고딕 ExtraBold" pitchFamily="50" charset="-127"/>
                <a:ea typeface="나눔고딕 ExtraBold" pitchFamily="50" charset="-127"/>
              </a:rPr>
              <a:t>Input/Output</a:t>
            </a:r>
            <a:endParaRPr lang="ko-KR" altLang="en-US" sz="24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2730516"/>
            <a:ext cx="7488832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 smtClean="0"/>
              <a:t>마이크로 컨트롤러의 핀을 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출력 용도로 사용</a:t>
            </a:r>
            <a:endParaRPr lang="en-US" altLang="ko-KR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/>
              <a:t>GPIO IN : CPU 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 신호를 보낼 때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	 </a:t>
            </a:r>
            <a:r>
              <a:rPr lang="en-US" altLang="ko-KR" dirty="0" smtClean="0"/>
              <a:t> (ex) </a:t>
            </a:r>
            <a:r>
              <a:rPr lang="ko-KR" altLang="en-US" dirty="0" smtClean="0"/>
              <a:t>버튼을 누르면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로 신호 보냄</a:t>
            </a:r>
            <a:endParaRPr lang="en-US" altLang="ko-KR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/>
              <a:t>GPIO OUT: CPU</a:t>
            </a:r>
            <a:r>
              <a:rPr lang="ko-KR" altLang="en-US" dirty="0" smtClean="0"/>
              <a:t>가 신호를 내보낼 때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en-US" altLang="ko-KR" dirty="0" smtClean="0"/>
              <a:t>  (ex) </a:t>
            </a:r>
            <a:r>
              <a:rPr lang="ko-KR" altLang="en-US" dirty="0" smtClean="0"/>
              <a:t>버튼 누르면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에 신호를 보내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        LED</a:t>
            </a:r>
            <a:r>
              <a:rPr lang="ko-KR" altLang="en-US" dirty="0" smtClean="0"/>
              <a:t>가 켜짐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 flipH="1">
            <a:off x="5407322" y="1945606"/>
            <a:ext cx="379095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585951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모터 연결</a:t>
            </a: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1412776"/>
            <a:ext cx="68407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Why do we need motor for SFM</a:t>
            </a:r>
          </a:p>
          <a:p>
            <a:pPr marL="342900" indent="-342900">
              <a:buAutoNum type="arabicPeriod"/>
            </a:pP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Font typeface="Symbol"/>
              <a:buChar char="Þ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For switching door</a:t>
            </a:r>
          </a:p>
          <a:p>
            <a:pPr marL="342900" indent="-342900">
              <a:buFont typeface="Symbol"/>
              <a:buChar char="Þ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If valid user -&gt; door open -&gt; switch on</a:t>
            </a:r>
          </a:p>
          <a:p>
            <a:pPr marL="342900" indent="-342900">
              <a:buFont typeface="Symbol"/>
              <a:buChar char="Þ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If invalid user -&gt; door open x -&gt; do not move switch button</a:t>
            </a:r>
          </a:p>
          <a:p>
            <a:pPr marL="342900" indent="-342900">
              <a:buFont typeface="Symbol"/>
              <a:buChar char="Þ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Motor’s part : move switch button</a:t>
            </a:r>
          </a:p>
          <a:p>
            <a:pPr marL="342900" indent="-342900">
              <a:buFont typeface="Symbol"/>
              <a:buChar char="Þ"/>
            </a:pP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2. 2 types of motors</a:t>
            </a:r>
          </a:p>
          <a:p>
            <a:pPr marL="342900" indent="-342900"/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	2.1 servo motor</a:t>
            </a:r>
          </a:p>
          <a:p>
            <a:pPr marL="342900" indent="-342900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	2.2 stepping motor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580618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모터 연결</a:t>
            </a: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1215905"/>
            <a:ext cx="6768752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2. types of motors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	2.1 servo motor</a:t>
            </a:r>
          </a:p>
          <a:p>
            <a:pPr marL="342900" indent="-342900">
              <a:lnSpc>
                <a:spcPct val="150000"/>
              </a:lnSpc>
            </a:pP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 err="1" smtClean="0">
                <a:latin typeface="나눔바른고딕" pitchFamily="50" charset="-127"/>
                <a:ea typeface="나눔바른고딕" pitchFamily="50" charset="-127"/>
              </a:rPr>
              <a:t>서보모터는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 자동제어구조 혹은 자동평형 계기에 있어서 입력된 전압을 기계적인 운동을 바꾸어 회전각을 조절하는데 사용하는 전동기</a:t>
            </a: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 err="1" smtClean="0">
                <a:latin typeface="나눔바른고딕" pitchFamily="50" charset="-127"/>
                <a:ea typeface="나눔바른고딕" pitchFamily="50" charset="-127"/>
              </a:rPr>
              <a:t>회전수를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 정확하게 카운트할 수 있는 </a:t>
            </a:r>
            <a:r>
              <a:rPr lang="ko-KR" altLang="en-US" sz="1600" dirty="0" err="1" smtClean="0">
                <a:latin typeface="나눔바른고딕" pitchFamily="50" charset="-127"/>
                <a:ea typeface="나눔바른고딕" pitchFamily="50" charset="-127"/>
              </a:rPr>
              <a:t>엔코더와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 피드백 기구가 구비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    2.2 stepping motor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출력되는 펄스신호에 따라 일정한 각도로 움직이는 모터</a:t>
            </a: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모터의 회전각도가 입력되는 펄스신호에 정확히 일치되기 때문에 정확한 각도제어가 가능</a:t>
            </a:r>
            <a:endParaRPr lang="en-US" altLang="ko-KR" sz="16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    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2.3 difference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 err="1" smtClean="0">
                <a:latin typeface="나눔바른고딕" pitchFamily="50" charset="-127"/>
                <a:ea typeface="나눔바른고딕" pitchFamily="50" charset="-127"/>
              </a:rPr>
              <a:t>서보모터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=&gt;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좀더 정밀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가격이 비쌈</a:t>
            </a: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 err="1" smtClean="0">
                <a:latin typeface="나눔바른고딕" pitchFamily="50" charset="-127"/>
                <a:ea typeface="나눔바른고딕" pitchFamily="50" charset="-127"/>
              </a:rPr>
              <a:t>스테핑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 모터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=&gt;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정밀하지는 않음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600" dirty="0" err="1" smtClean="0">
                <a:latin typeface="나눔바른고딕" pitchFamily="50" charset="-127"/>
                <a:ea typeface="나눔바른고딕" pitchFamily="50" charset="-127"/>
              </a:rPr>
              <a:t>오차값으로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 인한 오작동 잡아줄 수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x,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비교적 단순한 곳에 사용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/>
            </a:r>
            <a:b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</a:b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	</a:t>
            </a:r>
            <a:endParaRPr lang="ko-KR" altLang="en-US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1268760"/>
            <a:ext cx="2160240" cy="1021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199" y="1268760"/>
            <a:ext cx="2517847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43608" y="1268760"/>
            <a:ext cx="6552728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3. Use Stepping motor</a:t>
            </a:r>
          </a:p>
          <a:p>
            <a:pPr>
              <a:lnSpc>
                <a:spcPct val="150000"/>
              </a:lnSpc>
              <a:buFont typeface="Symbol"/>
              <a:buChar char="Þ"/>
            </a:pPr>
            <a:r>
              <a:rPr lang="ko-KR" altLang="en-US" dirty="0" smtClean="0"/>
              <a:t>신호에 따라 일정한 각도로 움직이는 모터가 필요</a:t>
            </a:r>
            <a:endParaRPr lang="en-US" altLang="ko-KR" dirty="0" smtClean="0"/>
          </a:p>
          <a:p>
            <a:pPr>
              <a:lnSpc>
                <a:spcPct val="150000"/>
              </a:lnSpc>
              <a:buFont typeface="Symbol"/>
              <a:buChar char="Þ"/>
            </a:pPr>
            <a:r>
              <a:rPr lang="en-US" altLang="ko-KR" dirty="0" smtClean="0"/>
              <a:t> Stepping motor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3212976"/>
            <a:ext cx="542925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528" y="580618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모터 연결</a:t>
            </a: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15616" y="1268760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4. GPIO setting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060848"/>
            <a:ext cx="3985285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076056" y="1916832"/>
            <a:ext cx="3456384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S1 : IN1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S2 : IN2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S3 : IN3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S4 : IN4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580618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모터 연결</a:t>
            </a: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11960" y="162880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Set =&gt; 1 , Reset =&gt; 0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204864"/>
            <a:ext cx="4295775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2276872"/>
            <a:ext cx="3574430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043608" y="1124744"/>
            <a:ext cx="475252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5. Step setting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=&gt; Switch / case statements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580618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모터 연결</a:t>
            </a: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632882"/>
            <a:ext cx="871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7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10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</a:p>
          <a:p>
            <a:r>
              <a:rPr lang="en-US" altLang="ko-KR" sz="2000" dirty="0" smtClean="0">
                <a:latin typeface="나눔바른고딕" pitchFamily="50" charset="-127"/>
                <a:ea typeface="나눔바른고딕" pitchFamily="50" charset="-127"/>
              </a:rPr>
              <a:t>Button, Direction</a:t>
            </a:r>
            <a:r>
              <a:rPr lang="ko-KR" altLang="en-US" sz="2000" dirty="0" smtClean="0">
                <a:latin typeface="나눔바른고딕" pitchFamily="50" charset="-127"/>
                <a:ea typeface="나눔바른고딕" pitchFamily="50" charset="-127"/>
              </a:rPr>
              <a:t>설정</a:t>
            </a:r>
            <a:r>
              <a:rPr lang="en-US" altLang="ko-KR" sz="2000" dirty="0" smtClean="0">
                <a:latin typeface="나눔바른고딕" pitchFamily="50" charset="-127"/>
                <a:ea typeface="나눔바른고딕" pitchFamily="50" charset="-127"/>
              </a:rPr>
              <a:t>, SFM6020 </a:t>
            </a:r>
            <a:r>
              <a:rPr lang="ko-KR" altLang="en-US" sz="2000" dirty="0" smtClean="0">
                <a:latin typeface="나눔바른고딕" pitchFamily="50" charset="-127"/>
                <a:ea typeface="나눔바른고딕" pitchFamily="50" charset="-127"/>
              </a:rPr>
              <a:t>버튼</a:t>
            </a:r>
            <a:r>
              <a:rPr lang="en-US" altLang="ko-KR" sz="2000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000" dirty="0" err="1" smtClean="0">
                <a:latin typeface="나눔바른고딕" pitchFamily="50" charset="-127"/>
                <a:ea typeface="나눔바른고딕" pitchFamily="50" charset="-127"/>
              </a:rPr>
              <a:t>부저</a:t>
            </a:r>
            <a:r>
              <a:rPr lang="ko-KR" altLang="en-US" sz="2000" dirty="0" smtClean="0">
                <a:latin typeface="나눔바른고딕" pitchFamily="50" charset="-127"/>
                <a:ea typeface="나눔바른고딕" pitchFamily="50" charset="-127"/>
              </a:rPr>
              <a:t> 연결</a:t>
            </a:r>
            <a:endParaRPr lang="en-US" altLang="ko-KR" sz="200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7904" y="2095252"/>
            <a:ext cx="6696744" cy="226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Setting button for LED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Setting direction of stepping motor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Setting buttons / buzzer for SFM6020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3212976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CONTENTS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93676" y="2564904"/>
            <a:ext cx="1872208" cy="187220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580618"/>
            <a:ext cx="871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Setting button for LED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5576" y="1281534"/>
            <a:ext cx="68407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Button : INPUT</a:t>
            </a:r>
          </a:p>
          <a:p>
            <a:pPr>
              <a:buFont typeface="Wingdings" pitchFamily="2" charset="2"/>
              <a:buChar char="ü"/>
            </a:pP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LED : OUTPUT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3212976"/>
            <a:ext cx="3215784" cy="1698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직선 화살표 연결선 5"/>
          <p:cNvCxnSpPr/>
          <p:nvPr/>
        </p:nvCxnSpPr>
        <p:spPr>
          <a:xfrm>
            <a:off x="3563888" y="4293096"/>
            <a:ext cx="93610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7584" y="2239704"/>
            <a:ext cx="684076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If / else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로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push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상태 구분</a:t>
            </a: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int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button = 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HAL_GPIO_ReadPin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(GPIOF, button);</a:t>
            </a:r>
          </a:p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-&gt; 0 or 1</a:t>
            </a:r>
          </a:p>
          <a:p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9992" y="3873822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No_pull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상태인 경우 안 누르는 상태에서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0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과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1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반복 </a:t>
            </a:r>
            <a:endParaRPr lang="en-US" altLang="ko-KR" sz="16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=&gt; Pull up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으로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setting</a:t>
            </a:r>
            <a:endParaRPr lang="ko-KR" altLang="en-US" sz="16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570166"/>
            <a:ext cx="8712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Setting direction for stepping motor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1484784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dirty="0" smtClean="0"/>
              <a:t> </a:t>
            </a:r>
            <a:r>
              <a:rPr lang="ko-KR" altLang="en-US" dirty="0" smtClean="0"/>
              <a:t>시계방향 </a:t>
            </a:r>
            <a:r>
              <a:rPr lang="en-US" altLang="ko-KR" dirty="0" smtClean="0"/>
              <a:t>: 1</a:t>
            </a:r>
          </a:p>
          <a:p>
            <a:pPr>
              <a:buFont typeface="Wingdings" pitchFamily="2" charset="2"/>
              <a:buChar char="ü"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반시계방향</a:t>
            </a:r>
            <a:r>
              <a:rPr lang="ko-KR" altLang="en-US" dirty="0" smtClean="0"/>
              <a:t> </a:t>
            </a:r>
            <a:r>
              <a:rPr lang="en-US" altLang="ko-KR" dirty="0" smtClean="0"/>
              <a:t>: 0 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1268760"/>
            <a:ext cx="4543425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직선 연결선 5"/>
          <p:cNvCxnSpPr/>
          <p:nvPr/>
        </p:nvCxnSpPr>
        <p:spPr>
          <a:xfrm>
            <a:off x="4261666" y="2963499"/>
            <a:ext cx="12961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H="1">
            <a:off x="3275856" y="2852936"/>
            <a:ext cx="93610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3568" y="2348880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step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을 올리거나 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내리면서 회전방향 결정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buFont typeface="Wingdings" pitchFamily="2" charset="2"/>
              <a:buChar char="ü"/>
            </a:pP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11960" y="3501008"/>
            <a:ext cx="1656184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3568" y="3140968"/>
            <a:ext cx="2736304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Default direction :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Direction =1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=&gt; increase step num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Opposite direction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Direction =! Direction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=&gt; Decrease step num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5662989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Step num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의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minimum &amp; maximum setting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211960" y="4797152"/>
            <a:ext cx="1656184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1196752"/>
            <a:ext cx="4572000" cy="49398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b="1" dirty="0" smtClean="0"/>
              <a:t>if(!a)</a:t>
            </a:r>
          </a:p>
          <a:p>
            <a:r>
              <a:rPr lang="en-US" altLang="ko-KR" sz="1050" b="1" dirty="0" smtClean="0"/>
              <a:t>{</a:t>
            </a:r>
          </a:p>
          <a:p>
            <a:r>
              <a:rPr lang="en-US" altLang="ko-KR" sz="1050" b="1" dirty="0" smtClean="0"/>
              <a:t>	</a:t>
            </a:r>
            <a:r>
              <a:rPr lang="en-US" altLang="ko-KR" sz="1050" b="1" dirty="0" err="1" smtClean="0"/>
              <a:t>HAL_Delay</a:t>
            </a:r>
            <a:r>
              <a:rPr lang="en-US" altLang="ko-KR" sz="1050" b="1" dirty="0" smtClean="0"/>
              <a:t>(1);</a:t>
            </a:r>
          </a:p>
          <a:p>
            <a:r>
              <a:rPr lang="en-US" altLang="ko-KR" sz="1050" b="1" dirty="0" smtClean="0"/>
              <a:t>	stepper(step);</a:t>
            </a:r>
          </a:p>
          <a:p>
            <a:r>
              <a:rPr lang="en-US" altLang="ko-KR" sz="1050" b="1" dirty="0" smtClean="0"/>
              <a:t>			</a:t>
            </a:r>
          </a:p>
          <a:p>
            <a:r>
              <a:rPr lang="en-US" altLang="ko-KR" sz="1050" b="1" dirty="0" smtClean="0"/>
              <a:t>	</a:t>
            </a:r>
            <a:r>
              <a:rPr lang="en-US" altLang="ko-KR" sz="1050" b="1" dirty="0" err="1" smtClean="0"/>
              <a:t>step_num</a:t>
            </a:r>
            <a:r>
              <a:rPr lang="en-US" altLang="ko-KR" sz="1050" b="1" dirty="0" smtClean="0"/>
              <a:t> --;</a:t>
            </a:r>
          </a:p>
          <a:p>
            <a:r>
              <a:rPr lang="en-US" altLang="ko-KR" sz="1050" b="1" dirty="0" smtClean="0"/>
              <a:t>			</a:t>
            </a:r>
          </a:p>
          <a:p>
            <a:r>
              <a:rPr lang="en-US" altLang="ko-KR" sz="1050" b="1" dirty="0" smtClean="0"/>
              <a:t>				if(</a:t>
            </a:r>
            <a:r>
              <a:rPr lang="en-US" altLang="ko-KR" sz="1050" b="1" dirty="0" err="1" smtClean="0"/>
              <a:t>step_num</a:t>
            </a:r>
            <a:r>
              <a:rPr lang="en-US" altLang="ko-KR" sz="1050" b="1" dirty="0" smtClean="0"/>
              <a:t>&lt;0)</a:t>
            </a:r>
          </a:p>
          <a:p>
            <a:r>
              <a:rPr lang="en-US" altLang="ko-KR" sz="1050" b="1" dirty="0" smtClean="0"/>
              <a:t>	{</a:t>
            </a:r>
          </a:p>
          <a:p>
            <a:r>
              <a:rPr lang="en-US" altLang="ko-KR" sz="1050" b="1" dirty="0" smtClean="0"/>
              <a:t>				Direction=!Direction;</a:t>
            </a:r>
          </a:p>
          <a:p>
            <a:r>
              <a:rPr lang="en-US" altLang="ko-KR" sz="1050" b="1" dirty="0" smtClean="0"/>
              <a:t>	</a:t>
            </a:r>
            <a:r>
              <a:rPr lang="en-US" altLang="ko-KR" sz="1050" b="1" dirty="0" err="1" smtClean="0"/>
              <a:t>step_num</a:t>
            </a:r>
            <a:r>
              <a:rPr lang="en-US" altLang="ko-KR" sz="1050" b="1" dirty="0" smtClean="0"/>
              <a:t> = 4095;</a:t>
            </a:r>
          </a:p>
          <a:p>
            <a:r>
              <a:rPr lang="en-US" altLang="ko-KR" sz="1050" b="1" dirty="0" smtClean="0"/>
              <a:t>		</a:t>
            </a:r>
          </a:p>
          <a:p>
            <a:r>
              <a:rPr lang="en-US" altLang="ko-KR" sz="1050" b="1" dirty="0" smtClean="0"/>
              <a:t>		</a:t>
            </a:r>
          </a:p>
          <a:p>
            <a:r>
              <a:rPr lang="en-US" altLang="ko-KR" sz="1050" b="1" dirty="0" smtClean="0"/>
              <a:t>	}</a:t>
            </a:r>
          </a:p>
          <a:p>
            <a:r>
              <a:rPr lang="en-US" altLang="ko-KR" sz="1050" b="1" dirty="0" smtClean="0"/>
              <a:t>}</a:t>
            </a:r>
          </a:p>
          <a:p>
            <a:r>
              <a:rPr lang="en-US" altLang="ko-KR" sz="1050" b="1" dirty="0" smtClean="0"/>
              <a:t>else</a:t>
            </a:r>
          </a:p>
          <a:p>
            <a:r>
              <a:rPr lang="en-US" altLang="ko-KR" sz="1050" b="1" dirty="0" smtClean="0"/>
              <a:t>{		</a:t>
            </a:r>
          </a:p>
          <a:p>
            <a:r>
              <a:rPr lang="en-US" altLang="ko-KR" sz="1050" b="1" dirty="0" smtClean="0"/>
              <a:t>				</a:t>
            </a:r>
          </a:p>
          <a:p>
            <a:r>
              <a:rPr lang="en-US" altLang="ko-KR" sz="1050" b="1" dirty="0" smtClean="0"/>
              <a:t>	</a:t>
            </a:r>
            <a:r>
              <a:rPr lang="en-US" altLang="ko-KR" sz="1050" b="1" dirty="0" err="1" smtClean="0"/>
              <a:t>HAL_Delay</a:t>
            </a:r>
            <a:r>
              <a:rPr lang="en-US" altLang="ko-KR" sz="1050" b="1" dirty="0" smtClean="0"/>
              <a:t>(1);</a:t>
            </a:r>
          </a:p>
          <a:p>
            <a:r>
              <a:rPr lang="en-US" altLang="ko-KR" sz="1050" b="1" dirty="0" smtClean="0"/>
              <a:t>				</a:t>
            </a:r>
            <a:r>
              <a:rPr lang="en-US" altLang="ko-KR" sz="1050" b="1" dirty="0" err="1" smtClean="0"/>
              <a:t>HAL_GPIO_WritePin</a:t>
            </a:r>
            <a:r>
              <a:rPr lang="en-US" altLang="ko-KR" sz="1050" b="1" dirty="0" smtClean="0"/>
              <a:t>(GPIOB,IN1, GPIO_PIN_RESET);</a:t>
            </a:r>
          </a:p>
          <a:p>
            <a:r>
              <a:rPr lang="en-US" altLang="ko-KR" sz="1050" b="1" dirty="0" smtClean="0"/>
              <a:t>				</a:t>
            </a:r>
            <a:r>
              <a:rPr lang="en-US" altLang="ko-KR" sz="1050" b="1" dirty="0" err="1" smtClean="0"/>
              <a:t>HAL_GPIO_WritePin</a:t>
            </a:r>
            <a:r>
              <a:rPr lang="en-US" altLang="ko-KR" sz="1050" b="1" dirty="0" smtClean="0"/>
              <a:t>(GPIOB,IN2, GPIO_PIN_RESET);</a:t>
            </a:r>
          </a:p>
          <a:p>
            <a:r>
              <a:rPr lang="en-US" altLang="ko-KR" sz="1050" b="1" dirty="0" smtClean="0"/>
              <a:t>				</a:t>
            </a:r>
            <a:r>
              <a:rPr lang="en-US" altLang="ko-KR" sz="1050" b="1" dirty="0" err="1" smtClean="0"/>
              <a:t>HAL_GPIO_WritePin</a:t>
            </a:r>
            <a:r>
              <a:rPr lang="en-US" altLang="ko-KR" sz="1050" b="1" dirty="0" smtClean="0"/>
              <a:t>(GPIOB,IN3, GPIO_PIN_RESET);</a:t>
            </a:r>
          </a:p>
          <a:p>
            <a:r>
              <a:rPr lang="en-US" altLang="ko-KR" sz="1050" b="1" dirty="0" smtClean="0"/>
              <a:t>				</a:t>
            </a:r>
            <a:r>
              <a:rPr lang="en-US" altLang="ko-KR" sz="1050" b="1" dirty="0" err="1" smtClean="0"/>
              <a:t>HAL_GPIO_WritePin</a:t>
            </a:r>
            <a:r>
              <a:rPr lang="en-US" altLang="ko-KR" sz="1050" b="1" dirty="0" smtClean="0"/>
              <a:t>(GPIOB,IN4, GPIO_PIN_RESET);</a:t>
            </a:r>
          </a:p>
          <a:p>
            <a:r>
              <a:rPr lang="en-US" altLang="ko-KR" sz="1050" b="1" dirty="0" smtClean="0"/>
              <a:t>}</a:t>
            </a:r>
            <a:endParaRPr lang="ko-KR" altLang="en-US" sz="105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572000" y="1196752"/>
            <a:ext cx="4320480" cy="33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dirty="0" smtClean="0"/>
              <a:t>버튼을 누르는 경우 모터 실행</a:t>
            </a:r>
            <a:endParaRPr lang="en-US" altLang="ko-KR" dirty="0" smtClean="0"/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dirty="0" smtClean="0"/>
              <a:t>안 누르는 경우 모터 정지</a:t>
            </a:r>
            <a:endParaRPr lang="en-US" altLang="ko-KR" dirty="0" smtClean="0"/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dirty="0" err="1" smtClean="0"/>
              <a:t>Step_num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한 바퀴를 돌 때 지나가는 총 </a:t>
            </a:r>
            <a:r>
              <a:rPr lang="en-US" altLang="ko-KR" dirty="0" smtClean="0"/>
              <a:t>step number : 4095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dirty="0" smtClean="0"/>
              <a:t>한 바퀴씩 돌 때마다 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dirty="0" smtClean="0"/>
              <a:t>  direction </a:t>
            </a:r>
            <a:r>
              <a:rPr lang="ko-KR" altLang="en-US" dirty="0" smtClean="0"/>
              <a:t>변경 </a:t>
            </a:r>
            <a:r>
              <a:rPr lang="en-US" altLang="ko-KR" dirty="0" smtClean="0"/>
              <a:t>, step number </a:t>
            </a:r>
            <a:r>
              <a:rPr lang="ko-KR" altLang="en-US" dirty="0" smtClean="0"/>
              <a:t>초기화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570166"/>
            <a:ext cx="8712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Setting direction for stepping motor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580618"/>
            <a:ext cx="871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3. Setting button for SFM6020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9876" y="1412776"/>
            <a:ext cx="4378588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300192" y="400506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&lt;SFM 6020&gt;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528" y="1424864"/>
            <a:ext cx="3456384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Fingerprint module</a:t>
            </a:r>
          </a:p>
          <a:p>
            <a:pPr>
              <a:lnSpc>
                <a:spcPct val="200000"/>
              </a:lnSpc>
              <a:buFont typeface="Symbol"/>
              <a:buChar char="Þ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Enroll, Identify, Delete</a:t>
            </a:r>
          </a:p>
          <a:p>
            <a:pPr>
              <a:lnSpc>
                <a:spcPct val="200000"/>
              </a:lnSpc>
              <a:buFont typeface="Symbol"/>
              <a:buChar char="Þ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Setting button 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 for Enroll, Identify, Delete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077072"/>
            <a:ext cx="583548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580618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4. UART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2836093"/>
            <a:ext cx="5688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나눔고딕 ExtraBold" pitchFamily="50" charset="-127"/>
                <a:ea typeface="나눔고딕 ExtraBold" pitchFamily="50" charset="-127"/>
              </a:rPr>
              <a:t>UART </a:t>
            </a:r>
          </a:p>
          <a:p>
            <a:r>
              <a:rPr lang="en-US" altLang="ko-KR" sz="2400" dirty="0">
                <a:latin typeface="나눔고딕 ExtraBold" pitchFamily="50" charset="-127"/>
                <a:ea typeface="나눔고딕 ExtraBold" pitchFamily="50" charset="-127"/>
              </a:rPr>
              <a:t>Universal Asynchronous serial Receiver and Transmitter</a:t>
            </a:r>
            <a:endParaRPr lang="ko-KR" altLang="ko-KR" sz="24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268760"/>
            <a:ext cx="5143500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95536" y="4221088"/>
            <a:ext cx="8748464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dirty="0" smtClean="0"/>
              <a:t>유선</a:t>
            </a:r>
            <a:r>
              <a:rPr lang="en-US" altLang="ko-KR" dirty="0" smtClean="0"/>
              <a:t>/</a:t>
            </a:r>
            <a:r>
              <a:rPr lang="ko-KR" altLang="en-US" dirty="0" smtClean="0"/>
              <a:t>디지털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전이중통신</a:t>
            </a:r>
            <a:r>
              <a:rPr lang="en-US" altLang="ko-KR" dirty="0" smtClean="0"/>
              <a:t>/</a:t>
            </a:r>
            <a:r>
              <a:rPr lang="ko-KR" altLang="en-US" dirty="0" smtClean="0"/>
              <a:t>직렬전송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비동기식</a:t>
            </a:r>
            <a:r>
              <a:rPr lang="ko-KR" altLang="en-US" dirty="0" smtClean="0"/>
              <a:t> 통신 방식 사용</a:t>
            </a:r>
            <a:endParaRPr lang="en-US" altLang="ko-KR" dirty="0" smtClean="0"/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dirty="0" smtClean="0"/>
              <a:t>데이터 전송을 위한 선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데이터 수신을 위한 선 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-&gt; 1:1 </a:t>
            </a:r>
            <a:r>
              <a:rPr lang="ko-KR" altLang="en-US" dirty="0" smtClean="0"/>
              <a:t>통신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동시에 송수신가능</a:t>
            </a:r>
            <a:endParaRPr lang="en-US" altLang="ko-KR" dirty="0" smtClean="0"/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dirty="0" err="1" smtClean="0"/>
              <a:t>비동기식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–&gt; clock </a:t>
            </a:r>
            <a:r>
              <a:rPr lang="ko-KR" altLang="en-US" dirty="0" smtClean="0"/>
              <a:t>라인사용 </a:t>
            </a:r>
            <a:r>
              <a:rPr lang="en-US" altLang="ko-KR" dirty="0" smtClean="0"/>
              <a:t>X, </a:t>
            </a:r>
            <a:r>
              <a:rPr lang="ko-KR" altLang="en-US" dirty="0" smtClean="0"/>
              <a:t>미리 약속된 통신 속도로 데이터 전송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1124744"/>
            <a:ext cx="3240360" cy="305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 b="44034"/>
          <a:stretch>
            <a:fillRect/>
          </a:stretch>
        </p:blipFill>
        <p:spPr bwMode="auto">
          <a:xfrm>
            <a:off x="395536" y="1052736"/>
            <a:ext cx="384414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683568" y="1772816"/>
            <a:ext cx="1080120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55576" y="3356992"/>
            <a:ext cx="2448272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32240" y="2564904"/>
            <a:ext cx="936104" cy="624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2"/>
          </p:cNvCxnSpPr>
          <p:nvPr/>
        </p:nvCxnSpPr>
        <p:spPr>
          <a:xfrm flipH="1">
            <a:off x="7164288" y="3188973"/>
            <a:ext cx="36004" cy="96010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88024" y="4221088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GPIO0 : button1 - enroll</a:t>
            </a: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GPIO1 : button2 - identify</a:t>
            </a: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GPIO2 : button3 - delete</a:t>
            </a: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GPIO3 : buzzer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293096"/>
            <a:ext cx="4248472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Connecting buttons and buzzer with SFM 6020 board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버튼을 누르면 각각의 기능 실행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  <a:buFont typeface="Symbol"/>
              <a:buChar char="Þ"/>
            </a:pP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정상 작동 시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buzzer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울림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  <a:buFont typeface="Symbol"/>
              <a:buChar char="Þ"/>
            </a:pP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520" y="580618"/>
            <a:ext cx="871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3. Setting button for SFM6020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6512" y="580618"/>
            <a:ext cx="871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7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11,12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 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– 1. 16x2 LCD with </a:t>
            </a:r>
            <a:r>
              <a:rPr lang="en-US" altLang="ko-KR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iic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연결</a:t>
            </a:r>
            <a:endParaRPr lang="en-US" altLang="ko-KR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0800000">
            <a:off x="395537" y="1268760"/>
            <a:ext cx="60293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>
          <a:xfrm>
            <a:off x="3491880" y="3140968"/>
            <a:ext cx="57606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3"/>
          </p:cNvCxnSpPr>
          <p:nvPr/>
        </p:nvCxnSpPr>
        <p:spPr>
          <a:xfrm>
            <a:off x="4067944" y="3429000"/>
            <a:ext cx="2448272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16216" y="3212976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Stm32f4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보드와 연결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GND -&gt; GND</a:t>
            </a: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VCC -&gt; +5V</a:t>
            </a: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SDA / SCL -&gt; GPIO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7544" y="1052736"/>
            <a:ext cx="7632848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void lcd_i2c_init(void)</a:t>
            </a:r>
          </a:p>
          <a:p>
            <a:r>
              <a:rPr lang="en-US" altLang="ko-KR" sz="1400" dirty="0" smtClean="0"/>
              <a:t>	</a:t>
            </a:r>
          </a:p>
          <a:p>
            <a:r>
              <a:rPr lang="en-US" altLang="ko-KR" sz="1400" dirty="0" smtClean="0"/>
              <a:t>{</a:t>
            </a:r>
          </a:p>
          <a:p>
            <a:r>
              <a:rPr lang="en-US" altLang="ko-KR" sz="1400" dirty="0" smtClean="0"/>
              <a:t>	pcf.PCF_I2C_ADDRESS=7;</a:t>
            </a:r>
          </a:p>
          <a:p>
            <a:r>
              <a:rPr lang="en-US" altLang="ko-KR" sz="1400" dirty="0" smtClean="0"/>
              <a:t>	pcf.PCF_I2C_TIMEOUT=1000;</a:t>
            </a:r>
          </a:p>
          <a:p>
            <a:r>
              <a:rPr lang="en-US" altLang="ko-KR" sz="1400" dirty="0" smtClean="0"/>
              <a:t>	pcf.i2c.Instance=I2C1; //</a:t>
            </a:r>
            <a:r>
              <a:rPr lang="en-US" altLang="ko-KR" sz="1400" dirty="0" err="1" smtClean="0"/>
              <a:t>stm</a:t>
            </a:r>
            <a:endParaRPr lang="en-US" altLang="ko-KR" sz="1400" dirty="0" smtClean="0"/>
          </a:p>
          <a:p>
            <a:r>
              <a:rPr lang="en-US" altLang="ko-KR" sz="1400" dirty="0" smtClean="0"/>
              <a:t>	pcf.i2c.Init.ClockSpeed=100000;</a:t>
            </a:r>
          </a:p>
          <a:p>
            <a:r>
              <a:rPr lang="en-US" altLang="ko-KR" sz="1400" dirty="0" smtClean="0"/>
              <a:t>	</a:t>
            </a:r>
          </a:p>
          <a:p>
            <a:r>
              <a:rPr lang="en-US" altLang="ko-KR" sz="1400" dirty="0" smtClean="0"/>
              <a:t>	if(PCF8574_Init(&amp;</a:t>
            </a:r>
            <a:r>
              <a:rPr lang="en-US" altLang="ko-KR" sz="1400" dirty="0" err="1" smtClean="0"/>
              <a:t>pcf</a:t>
            </a:r>
            <a:r>
              <a:rPr lang="en-US" altLang="ko-KR" sz="1400" dirty="0" smtClean="0"/>
              <a:t>)!=PCF8574_OK){</a:t>
            </a:r>
          </a:p>
          <a:p>
            <a:r>
              <a:rPr lang="en-US" altLang="ko-KR" sz="1400" dirty="0" smtClean="0"/>
              <a:t>		// error </a:t>
            </a:r>
            <a:r>
              <a:rPr lang="en-US" altLang="ko-KR" sz="1400" dirty="0" err="1" smtClean="0"/>
              <a:t>occured</a:t>
            </a:r>
            <a:endParaRPr lang="en-US" altLang="ko-KR" sz="1400" dirty="0" smtClean="0"/>
          </a:p>
          <a:p>
            <a:r>
              <a:rPr lang="en-US" altLang="ko-KR" sz="1400" dirty="0" smtClean="0"/>
              <a:t>	_</a:t>
            </a:r>
            <a:r>
              <a:rPr lang="en-US" altLang="ko-KR" sz="1400" dirty="0" err="1" smtClean="0"/>
              <a:t>Error_Handler</a:t>
            </a:r>
            <a:r>
              <a:rPr lang="en-US" altLang="ko-KR" sz="1400" dirty="0" smtClean="0"/>
              <a:t>(__FILE__, __LINE__);</a:t>
            </a:r>
          </a:p>
          <a:p>
            <a:r>
              <a:rPr lang="en-US" altLang="ko-KR" sz="1400" dirty="0" smtClean="0"/>
              <a:t>	}</a:t>
            </a:r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printf</a:t>
            </a:r>
            <a:r>
              <a:rPr lang="en-US" altLang="ko-KR" sz="1400" dirty="0" smtClean="0"/>
              <a:t>("\r </a:t>
            </a:r>
            <a:r>
              <a:rPr lang="en-US" altLang="ko-KR" sz="1400" dirty="0" err="1" smtClean="0"/>
              <a:t>pcf</a:t>
            </a:r>
            <a:r>
              <a:rPr lang="en-US" altLang="ko-KR" sz="1400" dirty="0" smtClean="0"/>
              <a:t> \n");</a:t>
            </a:r>
          </a:p>
          <a:p>
            <a:r>
              <a:rPr lang="en-US" altLang="ko-KR" sz="1400" dirty="0" smtClean="0"/>
              <a:t>	while (1) {</a:t>
            </a:r>
          </a:p>
          <a:p>
            <a:r>
              <a:rPr lang="en-US" altLang="ko-KR" sz="1400" dirty="0" smtClean="0"/>
              <a:t>		uint8_t </a:t>
            </a:r>
            <a:r>
              <a:rPr lang="en-US" altLang="ko-KR" sz="1400" dirty="0" err="1" smtClean="0"/>
              <a:t>val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 smtClean="0"/>
              <a:t>		//PCF8574_Read(&amp;</a:t>
            </a:r>
            <a:r>
              <a:rPr lang="en-US" altLang="ko-KR" sz="1400" dirty="0" err="1" smtClean="0"/>
              <a:t>pcf,&amp;val</a:t>
            </a:r>
            <a:r>
              <a:rPr lang="en-US" altLang="ko-KR" sz="1400" dirty="0" smtClean="0"/>
              <a:t>);</a:t>
            </a:r>
          </a:p>
          <a:p>
            <a:r>
              <a:rPr lang="en-US" altLang="ko-KR" sz="1400" dirty="0" smtClean="0"/>
              <a:t>		HAL_I2C_Master_Receive(&amp;hi2c1, 0x3F, &amp;</a:t>
            </a:r>
            <a:r>
              <a:rPr lang="en-US" altLang="ko-KR" sz="1400" dirty="0" err="1" smtClean="0"/>
              <a:t>val</a:t>
            </a:r>
            <a:r>
              <a:rPr lang="en-US" altLang="ko-KR" sz="1400" dirty="0" smtClean="0"/>
              <a:t>, 1, 1000);</a:t>
            </a:r>
          </a:p>
          <a:p>
            <a:r>
              <a:rPr lang="en-US" altLang="ko-KR" sz="1400" dirty="0" smtClean="0"/>
              <a:t>		//</a:t>
            </a:r>
            <a:r>
              <a:rPr lang="en-US" altLang="ko-KR" sz="1400" dirty="0" err="1" smtClean="0"/>
              <a:t>printf</a:t>
            </a:r>
            <a:r>
              <a:rPr lang="en-US" altLang="ko-KR" sz="1400" dirty="0" smtClean="0"/>
              <a:t>("\r </a:t>
            </a:r>
            <a:r>
              <a:rPr lang="en-US" altLang="ko-KR" sz="1400" dirty="0" err="1" smtClean="0"/>
              <a:t>pcf</a:t>
            </a:r>
            <a:r>
              <a:rPr lang="en-US" altLang="ko-KR" sz="1400" dirty="0" smtClean="0"/>
              <a:t> read %d \n", </a:t>
            </a:r>
            <a:r>
              <a:rPr lang="en-US" altLang="ko-KR" sz="1400" dirty="0" err="1" smtClean="0"/>
              <a:t>val</a:t>
            </a:r>
            <a:r>
              <a:rPr lang="en-US" altLang="ko-KR" sz="1400" dirty="0" smtClean="0"/>
              <a:t>);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val</a:t>
            </a:r>
            <a:r>
              <a:rPr lang="en-US" altLang="ko-KR" sz="1400" dirty="0" smtClean="0"/>
              <a:t>++;</a:t>
            </a:r>
          </a:p>
          <a:p>
            <a:r>
              <a:rPr lang="en-US" altLang="ko-KR" sz="1400" dirty="0" smtClean="0"/>
              <a:t>		PCF8574_Write(&amp;</a:t>
            </a:r>
            <a:r>
              <a:rPr lang="en-US" altLang="ko-KR" sz="1400" dirty="0" err="1" smtClean="0"/>
              <a:t>pcf,val</a:t>
            </a:r>
            <a:r>
              <a:rPr lang="en-US" altLang="ko-KR" sz="1400" dirty="0" smtClean="0"/>
              <a:t>);</a:t>
            </a:r>
          </a:p>
          <a:p>
            <a:r>
              <a:rPr lang="en-US" altLang="ko-KR" sz="1400" dirty="0" smtClean="0"/>
              <a:t>		HAL_I2C_Master_Transmit(&amp;hi2c1, 0x3F, &amp;</a:t>
            </a:r>
            <a:r>
              <a:rPr lang="en-US" altLang="ko-KR" sz="1400" dirty="0" err="1" smtClean="0"/>
              <a:t>val</a:t>
            </a:r>
            <a:r>
              <a:rPr lang="en-US" altLang="ko-KR" sz="1400" dirty="0" smtClean="0"/>
              <a:t>, 1, 1000);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printf</a:t>
            </a:r>
            <a:r>
              <a:rPr lang="en-US" altLang="ko-KR" sz="1400" dirty="0" smtClean="0"/>
              <a:t>("\r </a:t>
            </a:r>
            <a:r>
              <a:rPr lang="en-US" altLang="ko-KR" sz="1400" dirty="0" err="1" smtClean="0"/>
              <a:t>pcf</a:t>
            </a:r>
            <a:r>
              <a:rPr lang="en-US" altLang="ko-KR" sz="1400" dirty="0" smtClean="0"/>
              <a:t> write \n");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HAL_Delay</a:t>
            </a:r>
            <a:r>
              <a:rPr lang="en-US" altLang="ko-KR" sz="1400" dirty="0" smtClean="0"/>
              <a:t>(100);</a:t>
            </a:r>
          </a:p>
          <a:p>
            <a:r>
              <a:rPr lang="en-US" altLang="ko-KR" sz="1400" dirty="0" smtClean="0"/>
              <a:t>		</a:t>
            </a:r>
          </a:p>
          <a:p>
            <a:r>
              <a:rPr lang="en-US" altLang="ko-KR" sz="1400" dirty="0" smtClean="0"/>
              <a:t>	}</a:t>
            </a:r>
          </a:p>
          <a:p>
            <a:r>
              <a:rPr lang="en-US" altLang="ko-KR" sz="1400" dirty="0" smtClean="0"/>
              <a:t>}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36512" y="580618"/>
            <a:ext cx="871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7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11,12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 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– 1. 16x2 LCD with </a:t>
            </a:r>
            <a:r>
              <a:rPr lang="en-US" altLang="ko-KR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iic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연결</a:t>
            </a:r>
            <a:endParaRPr lang="en-US" altLang="ko-KR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3568" y="1087189"/>
            <a:ext cx="7596336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void hd44780_init(void)</a:t>
            </a:r>
          </a:p>
          <a:p>
            <a:r>
              <a:rPr lang="en-US" altLang="ko-KR" sz="900" dirty="0" smtClean="0"/>
              <a:t>{	//LCD_PCF8574_HandleTypeDef	</a:t>
            </a:r>
            <a:r>
              <a:rPr lang="en-US" altLang="ko-KR" sz="900" dirty="0" err="1" smtClean="0"/>
              <a:t>lcd</a:t>
            </a:r>
            <a:r>
              <a:rPr lang="en-US" altLang="ko-KR" sz="900" dirty="0" smtClean="0"/>
              <a:t>;</a:t>
            </a:r>
          </a:p>
          <a:p>
            <a:r>
              <a:rPr lang="en-US" altLang="ko-KR" sz="900" dirty="0" smtClean="0"/>
              <a:t>	lcd.pcf8574.PCF_I2C_ADDRESS = 7;</a:t>
            </a:r>
          </a:p>
          <a:p>
            <a:r>
              <a:rPr lang="en-US" altLang="ko-KR" sz="900" dirty="0" smtClean="0"/>
              <a:t>	lcd.pcf8574.PCF_I2C_TIMEOUT = 1000;</a:t>
            </a:r>
          </a:p>
          <a:p>
            <a:r>
              <a:rPr lang="en-US" altLang="ko-KR" sz="900" dirty="0" smtClean="0"/>
              <a:t>	lcd.pcf8574.i2c.Instance = I2C1;</a:t>
            </a:r>
          </a:p>
          <a:p>
            <a:r>
              <a:rPr lang="en-US" altLang="ko-KR" sz="900" dirty="0" smtClean="0"/>
              <a:t>	lcd.pcf8574.i2c.Init.ClockSpeed = 100000;</a:t>
            </a:r>
          </a:p>
          <a:p>
            <a:r>
              <a:rPr lang="en-US" altLang="ko-KR" sz="900" dirty="0" smtClean="0"/>
              <a:t>	</a:t>
            </a:r>
            <a:r>
              <a:rPr lang="en-US" altLang="ko-KR" sz="900" dirty="0" err="1" smtClean="0"/>
              <a:t>lcd.NUMBER_OF_LINES</a:t>
            </a:r>
            <a:r>
              <a:rPr lang="en-US" altLang="ko-KR" sz="900" dirty="0" smtClean="0"/>
              <a:t> = NUMBER_OF_LINES_2;</a:t>
            </a:r>
          </a:p>
          <a:p>
            <a:r>
              <a:rPr lang="en-US" altLang="ko-KR" sz="900" dirty="0" smtClean="0"/>
              <a:t>	</a:t>
            </a:r>
            <a:r>
              <a:rPr lang="en-US" altLang="ko-KR" sz="900" dirty="0" err="1" smtClean="0"/>
              <a:t>lcd.type</a:t>
            </a:r>
            <a:r>
              <a:rPr lang="en-US" altLang="ko-KR" sz="900" dirty="0" smtClean="0"/>
              <a:t> = TYPE0;</a:t>
            </a:r>
          </a:p>
          <a:p>
            <a:r>
              <a:rPr lang="en-US" altLang="ko-KR" sz="900" dirty="0" smtClean="0"/>
              <a:t>	if(</a:t>
            </a:r>
            <a:r>
              <a:rPr lang="en-US" altLang="ko-KR" sz="900" dirty="0" err="1" smtClean="0"/>
              <a:t>LCD_Init</a:t>
            </a:r>
            <a:r>
              <a:rPr lang="en-US" altLang="ko-KR" sz="900" dirty="0" smtClean="0"/>
              <a:t>(&amp;</a:t>
            </a:r>
            <a:r>
              <a:rPr lang="en-US" altLang="ko-KR" sz="900" dirty="0" err="1" smtClean="0"/>
              <a:t>lcd</a:t>
            </a:r>
            <a:r>
              <a:rPr lang="en-US" altLang="ko-KR" sz="900" dirty="0" smtClean="0"/>
              <a:t>)!=LCD_OK){ //////error/////</a:t>
            </a:r>
          </a:p>
          <a:p>
            <a:r>
              <a:rPr lang="en-US" altLang="ko-KR" sz="900" dirty="0" smtClean="0"/>
              <a:t>		// error </a:t>
            </a:r>
            <a:r>
              <a:rPr lang="en-US" altLang="ko-KR" sz="900" dirty="0" err="1" smtClean="0"/>
              <a:t>occured</a:t>
            </a:r>
            <a:r>
              <a:rPr lang="en-US" altLang="ko-KR" sz="900" dirty="0" smtClean="0"/>
              <a:t> </a:t>
            </a:r>
          </a:p>
          <a:p>
            <a:r>
              <a:rPr lang="en-US" altLang="ko-KR" sz="900" dirty="0" smtClean="0"/>
              <a:t>		</a:t>
            </a:r>
            <a:r>
              <a:rPr lang="en-US" altLang="ko-KR" sz="900" dirty="0" err="1" smtClean="0"/>
              <a:t>printf</a:t>
            </a:r>
            <a:r>
              <a:rPr lang="en-US" altLang="ko-KR" sz="900" dirty="0" smtClean="0"/>
              <a:t>("\r error\n");</a:t>
            </a:r>
          </a:p>
          <a:p>
            <a:r>
              <a:rPr lang="en-US" altLang="ko-KR" sz="900" dirty="0" smtClean="0"/>
              <a:t>	_</a:t>
            </a:r>
            <a:r>
              <a:rPr lang="en-US" altLang="ko-KR" sz="900" dirty="0" err="1" smtClean="0"/>
              <a:t>Error_Handler</a:t>
            </a:r>
            <a:r>
              <a:rPr lang="en-US" altLang="ko-KR" sz="900" dirty="0" smtClean="0"/>
              <a:t>(__FILE__, __LINE__);</a:t>
            </a:r>
          </a:p>
          <a:p>
            <a:r>
              <a:rPr lang="en-US" altLang="ko-KR" sz="900" dirty="0" smtClean="0"/>
              <a:t>	}</a:t>
            </a:r>
          </a:p>
          <a:p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printf</a:t>
            </a:r>
            <a:r>
              <a:rPr lang="en-US" altLang="ko-KR" sz="900" dirty="0" smtClean="0"/>
              <a:t>("\r writing\n");</a:t>
            </a:r>
          </a:p>
          <a:p>
            <a:r>
              <a:rPr lang="en-US" altLang="ko-KR" sz="900" dirty="0" smtClean="0"/>
              <a:t>	</a:t>
            </a:r>
            <a:r>
              <a:rPr lang="en-US" altLang="ko-KR" sz="900" dirty="0" err="1" smtClean="0"/>
              <a:t>LCD_ClearDisplay</a:t>
            </a:r>
            <a:r>
              <a:rPr lang="en-US" altLang="ko-KR" sz="900" dirty="0" smtClean="0"/>
              <a:t>(&amp;</a:t>
            </a:r>
            <a:r>
              <a:rPr lang="en-US" altLang="ko-KR" sz="900" dirty="0" err="1" smtClean="0"/>
              <a:t>lcd</a:t>
            </a:r>
            <a:r>
              <a:rPr lang="en-US" altLang="ko-KR" sz="900" dirty="0" smtClean="0"/>
              <a:t>);</a:t>
            </a:r>
          </a:p>
          <a:p>
            <a:r>
              <a:rPr lang="en-US" altLang="ko-KR" sz="900" dirty="0" smtClean="0"/>
              <a:t>	</a:t>
            </a:r>
            <a:r>
              <a:rPr lang="en-US" altLang="ko-KR" sz="900" dirty="0" err="1" smtClean="0"/>
              <a:t>LCD_SetLocation</a:t>
            </a:r>
            <a:r>
              <a:rPr lang="en-US" altLang="ko-KR" sz="900" dirty="0" smtClean="0"/>
              <a:t>(&amp;</a:t>
            </a:r>
            <a:r>
              <a:rPr lang="en-US" altLang="ko-KR" sz="900" dirty="0" err="1" smtClean="0"/>
              <a:t>lcd</a:t>
            </a:r>
            <a:r>
              <a:rPr lang="en-US" altLang="ko-KR" sz="900" dirty="0" smtClean="0"/>
              <a:t>, 0, 0);</a:t>
            </a:r>
          </a:p>
          <a:p>
            <a:r>
              <a:rPr lang="en-US" altLang="ko-KR" sz="900" dirty="0" smtClean="0"/>
              <a:t>	</a:t>
            </a:r>
            <a:r>
              <a:rPr lang="en-US" altLang="ko-KR" sz="900" dirty="0" err="1" smtClean="0"/>
              <a:t>LCD_WriteString</a:t>
            </a:r>
            <a:r>
              <a:rPr lang="en-US" altLang="ko-KR" sz="900" dirty="0" smtClean="0"/>
              <a:t>(&amp;</a:t>
            </a:r>
            <a:r>
              <a:rPr lang="en-US" altLang="ko-KR" sz="900" dirty="0" err="1" smtClean="0"/>
              <a:t>lcd</a:t>
            </a:r>
            <a:r>
              <a:rPr lang="en-US" altLang="ko-KR" sz="900" dirty="0" smtClean="0"/>
              <a:t>, "pi:");</a:t>
            </a:r>
          </a:p>
          <a:p>
            <a:r>
              <a:rPr lang="en-US" altLang="ko-KR" sz="900" dirty="0" smtClean="0"/>
              <a:t>	</a:t>
            </a:r>
            <a:r>
              <a:rPr lang="en-US" altLang="ko-KR" sz="900" dirty="0" err="1" smtClean="0"/>
              <a:t>LCD_SetLocation</a:t>
            </a:r>
            <a:r>
              <a:rPr lang="en-US" altLang="ko-KR" sz="900" dirty="0" smtClean="0"/>
              <a:t>(&amp;</a:t>
            </a:r>
            <a:r>
              <a:rPr lang="en-US" altLang="ko-KR" sz="900" dirty="0" err="1" smtClean="0"/>
              <a:t>lcd</a:t>
            </a:r>
            <a:r>
              <a:rPr lang="en-US" altLang="ko-KR" sz="900" dirty="0" smtClean="0"/>
              <a:t>, 0, 1);</a:t>
            </a:r>
          </a:p>
          <a:p>
            <a:r>
              <a:rPr lang="en-US" altLang="ko-KR" sz="900" dirty="0" smtClean="0"/>
              <a:t>	</a:t>
            </a:r>
            <a:r>
              <a:rPr lang="en-US" altLang="ko-KR" sz="900" dirty="0" err="1" smtClean="0"/>
              <a:t>LCD_WriteString</a:t>
            </a:r>
            <a:r>
              <a:rPr lang="en-US" altLang="ko-KR" sz="900" dirty="0" smtClean="0"/>
              <a:t>(&amp;</a:t>
            </a:r>
            <a:r>
              <a:rPr lang="en-US" altLang="ko-KR" sz="900" dirty="0" err="1" smtClean="0"/>
              <a:t>lcd</a:t>
            </a:r>
            <a:r>
              <a:rPr lang="en-US" altLang="ko-KR" sz="900" dirty="0" smtClean="0"/>
              <a:t>, "e:");</a:t>
            </a:r>
          </a:p>
          <a:p>
            <a:endParaRPr lang="en-US" altLang="ko-KR" sz="900" dirty="0" smtClean="0"/>
          </a:p>
          <a:p>
            <a:r>
              <a:rPr lang="en-US" altLang="ko-KR" sz="900" dirty="0" smtClean="0"/>
              <a:t>	while (1) {</a:t>
            </a:r>
          </a:p>
          <a:p>
            <a:r>
              <a:rPr lang="en-US" altLang="ko-KR" sz="900" dirty="0" smtClean="0"/>
              <a:t>		</a:t>
            </a:r>
            <a:r>
              <a:rPr lang="en-US" altLang="ko-KR" sz="900" dirty="0" err="1" smtClean="0"/>
              <a:t>LCD_SetLocation</a:t>
            </a:r>
            <a:r>
              <a:rPr lang="en-US" altLang="ko-KR" sz="900" dirty="0" smtClean="0"/>
              <a:t>(&amp;</a:t>
            </a:r>
            <a:r>
              <a:rPr lang="en-US" altLang="ko-KR" sz="900" dirty="0" err="1" smtClean="0"/>
              <a:t>lcd</a:t>
            </a:r>
            <a:r>
              <a:rPr lang="en-US" altLang="ko-KR" sz="900" dirty="0" smtClean="0"/>
              <a:t>, 6, 0);</a:t>
            </a:r>
          </a:p>
          <a:p>
            <a:r>
              <a:rPr lang="en-US" altLang="ko-KR" sz="900" dirty="0" smtClean="0"/>
              <a:t>		</a:t>
            </a:r>
            <a:r>
              <a:rPr lang="en-US" altLang="ko-KR" sz="900" dirty="0" err="1" smtClean="0"/>
              <a:t>LCD_WriteFloat</a:t>
            </a:r>
            <a:r>
              <a:rPr lang="en-US" altLang="ko-KR" sz="900" dirty="0" smtClean="0"/>
              <a:t>(&amp;lcd,3.1415926,7);</a:t>
            </a:r>
          </a:p>
          <a:p>
            <a:r>
              <a:rPr lang="en-US" altLang="ko-KR" sz="900" dirty="0" smtClean="0"/>
              <a:t>		</a:t>
            </a:r>
            <a:r>
              <a:rPr lang="en-US" altLang="ko-KR" sz="900" dirty="0" err="1" smtClean="0"/>
              <a:t>LCD_SetLocation</a:t>
            </a:r>
            <a:r>
              <a:rPr lang="en-US" altLang="ko-KR" sz="900" dirty="0" smtClean="0"/>
              <a:t>(&amp;</a:t>
            </a:r>
            <a:r>
              <a:rPr lang="en-US" altLang="ko-KR" sz="900" dirty="0" err="1" smtClean="0"/>
              <a:t>lcd</a:t>
            </a:r>
            <a:r>
              <a:rPr lang="en-US" altLang="ko-KR" sz="900" dirty="0" smtClean="0"/>
              <a:t>, 6, 1);</a:t>
            </a:r>
          </a:p>
          <a:p>
            <a:r>
              <a:rPr lang="en-US" altLang="ko-KR" sz="900" dirty="0" smtClean="0"/>
              <a:t>		</a:t>
            </a:r>
            <a:r>
              <a:rPr lang="en-US" altLang="ko-KR" sz="900" dirty="0" err="1" smtClean="0"/>
              <a:t>LCD_WriteFloat</a:t>
            </a:r>
            <a:r>
              <a:rPr lang="en-US" altLang="ko-KR" sz="900" dirty="0" smtClean="0"/>
              <a:t>(&amp;lcd,2.71,2);</a:t>
            </a:r>
          </a:p>
          <a:p>
            <a:r>
              <a:rPr lang="en-US" altLang="ko-KR" sz="900" dirty="0" smtClean="0"/>
              <a:t>		</a:t>
            </a:r>
            <a:r>
              <a:rPr lang="en-US" altLang="ko-KR" sz="900" dirty="0" err="1" smtClean="0"/>
              <a:t>HAL_Delay</a:t>
            </a:r>
            <a:r>
              <a:rPr lang="en-US" altLang="ko-KR" sz="900" dirty="0" smtClean="0"/>
              <a:t>(3000);</a:t>
            </a:r>
          </a:p>
          <a:p>
            <a:r>
              <a:rPr lang="en-US" altLang="ko-KR" sz="900" dirty="0" smtClean="0"/>
              <a:t>	}</a:t>
            </a:r>
          </a:p>
          <a:p>
            <a:endParaRPr lang="en-US" altLang="ko-KR" sz="900" dirty="0" smtClean="0"/>
          </a:p>
          <a:p>
            <a:r>
              <a:rPr lang="en-US" altLang="ko-KR" sz="900" dirty="0" smtClean="0"/>
              <a:t>}</a:t>
            </a:r>
          </a:p>
          <a:p>
            <a:r>
              <a:rPr lang="en-US" altLang="ko-KR" sz="900" dirty="0" smtClean="0"/>
              <a:t>void </a:t>
            </a:r>
            <a:r>
              <a:rPr lang="en-US" altLang="ko-KR" sz="900" dirty="0" err="1" smtClean="0"/>
              <a:t>lcd_gpio_init</a:t>
            </a:r>
            <a:r>
              <a:rPr lang="en-US" altLang="ko-KR" sz="900" dirty="0" smtClean="0"/>
              <a:t>(void)</a:t>
            </a:r>
          </a:p>
          <a:p>
            <a:r>
              <a:rPr lang="en-US" altLang="ko-KR" sz="900" dirty="0" smtClean="0"/>
              <a:t>{</a:t>
            </a:r>
          </a:p>
          <a:p>
            <a:r>
              <a:rPr lang="en-US" altLang="ko-KR" sz="900" dirty="0" smtClean="0"/>
              <a:t>	__HAL_RCC_GPIOB_CLK_ENABLE();</a:t>
            </a:r>
          </a:p>
          <a:p>
            <a:r>
              <a:rPr lang="en-US" altLang="ko-KR" sz="900" dirty="0" smtClean="0"/>
              <a:t>	</a:t>
            </a:r>
            <a:r>
              <a:rPr lang="en-US" altLang="ko-KR" sz="900" dirty="0" err="1" smtClean="0"/>
              <a:t>GPIO_InitTypeDef</a:t>
            </a:r>
            <a:r>
              <a:rPr lang="en-US" altLang="ko-KR" sz="900" dirty="0" smtClean="0"/>
              <a:t> </a:t>
            </a:r>
            <a:r>
              <a:rPr lang="en-US" altLang="ko-KR" sz="900" dirty="0" err="1" smtClean="0"/>
              <a:t>GPIO_lcd</a:t>
            </a:r>
            <a:r>
              <a:rPr lang="en-US" altLang="ko-KR" sz="900" dirty="0" smtClean="0"/>
              <a:t>;</a:t>
            </a:r>
          </a:p>
          <a:p>
            <a:r>
              <a:rPr lang="en-US" altLang="ko-KR" sz="900" dirty="0" smtClean="0"/>
              <a:t>	</a:t>
            </a:r>
            <a:r>
              <a:rPr lang="en-US" altLang="ko-KR" sz="900" dirty="0" err="1" smtClean="0"/>
              <a:t>GPIO_lcd.Pin</a:t>
            </a:r>
            <a:r>
              <a:rPr lang="en-US" altLang="ko-KR" sz="900" dirty="0" smtClean="0"/>
              <a:t> = SCL| SDA;</a:t>
            </a:r>
          </a:p>
          <a:p>
            <a:r>
              <a:rPr lang="en-US" altLang="ko-KR" sz="900" dirty="0" smtClean="0"/>
              <a:t>	</a:t>
            </a:r>
            <a:r>
              <a:rPr lang="en-US" altLang="ko-KR" sz="900" dirty="0" err="1" smtClean="0"/>
              <a:t>GPIO_lcd.Speed</a:t>
            </a:r>
            <a:r>
              <a:rPr lang="en-US" altLang="ko-KR" sz="900" dirty="0" smtClean="0"/>
              <a:t> = GPIO_SPEED_FAST;</a:t>
            </a:r>
          </a:p>
          <a:p>
            <a:r>
              <a:rPr lang="en-US" altLang="ko-KR" sz="900" dirty="0" smtClean="0"/>
              <a:t>	</a:t>
            </a:r>
            <a:r>
              <a:rPr lang="en-US" altLang="ko-KR" sz="900" dirty="0" err="1" smtClean="0"/>
              <a:t>GPIO_lcd.Mode</a:t>
            </a:r>
            <a:r>
              <a:rPr lang="en-US" altLang="ko-KR" sz="900" dirty="0" smtClean="0"/>
              <a:t> = GPIO_MODE_AF_OD;</a:t>
            </a:r>
          </a:p>
          <a:p>
            <a:r>
              <a:rPr lang="en-US" altLang="ko-KR" sz="900" dirty="0" smtClean="0"/>
              <a:t>	</a:t>
            </a:r>
            <a:r>
              <a:rPr lang="en-US" altLang="ko-KR" sz="900" dirty="0" err="1" smtClean="0"/>
              <a:t>GPIO_lcd.Pull</a:t>
            </a:r>
            <a:r>
              <a:rPr lang="en-US" altLang="ko-KR" sz="900" dirty="0" smtClean="0"/>
              <a:t> = GPIO_PULLUP; 	</a:t>
            </a:r>
          </a:p>
          <a:p>
            <a:r>
              <a:rPr lang="en-US" altLang="ko-KR" sz="900" dirty="0" smtClean="0"/>
              <a:t>	</a:t>
            </a:r>
            <a:r>
              <a:rPr lang="en-US" altLang="ko-KR" sz="900" dirty="0" err="1" smtClean="0"/>
              <a:t>GPIO_lcd.Alternate</a:t>
            </a:r>
            <a:r>
              <a:rPr lang="en-US" altLang="ko-KR" sz="900" dirty="0" smtClean="0"/>
              <a:t> = GPIO_AF4_I2C1;</a:t>
            </a:r>
          </a:p>
          <a:p>
            <a:r>
              <a:rPr lang="en-US" altLang="ko-KR" sz="900" dirty="0" smtClean="0"/>
              <a:t>	</a:t>
            </a:r>
            <a:r>
              <a:rPr lang="en-US" altLang="ko-KR" sz="900" dirty="0" err="1" smtClean="0"/>
              <a:t>HAL_GPIO_Init</a:t>
            </a:r>
            <a:r>
              <a:rPr lang="en-US" altLang="ko-KR" sz="900" dirty="0" smtClean="0"/>
              <a:t>(GPIOB, &amp;</a:t>
            </a:r>
            <a:r>
              <a:rPr lang="en-US" altLang="ko-KR" sz="900" dirty="0" err="1" smtClean="0"/>
              <a:t>GPIO_lcd</a:t>
            </a:r>
            <a:r>
              <a:rPr lang="en-US" altLang="ko-KR" sz="900" dirty="0" smtClean="0"/>
              <a:t>);</a:t>
            </a:r>
          </a:p>
          <a:p>
            <a:r>
              <a:rPr lang="en-US" altLang="ko-KR" sz="900" dirty="0" smtClean="0"/>
              <a:t>	__I2C1_CLK_ENABLE();</a:t>
            </a:r>
          </a:p>
          <a:p>
            <a:r>
              <a:rPr lang="en-US" altLang="ko-KR" sz="900" dirty="0" smtClean="0"/>
              <a:t>}x</a:t>
            </a:r>
            <a:endParaRPr lang="ko-KR" altLang="en-US" sz="900" dirty="0"/>
          </a:p>
        </p:txBody>
      </p:sp>
      <p:pic>
        <p:nvPicPr>
          <p:cNvPr id="3" name="그림 2" descr="72EUddH2_2q2DqV_4GFRJr_47886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6016" y="1268760"/>
            <a:ext cx="3933056" cy="3933056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4860032" y="5733256"/>
            <a:ext cx="576064" cy="43204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80112" y="5733256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Fail!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-36512" y="580618"/>
            <a:ext cx="871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7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11,12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 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– 1. 16x2 LCD with </a:t>
            </a:r>
            <a:r>
              <a:rPr lang="en-US" altLang="ko-KR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iic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연결</a:t>
            </a:r>
            <a:endParaRPr lang="en-US" altLang="ko-KR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526379"/>
            <a:ext cx="8712968" cy="88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7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13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14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 </a:t>
            </a:r>
            <a:endParaRPr lang="en-US" altLang="ko-KR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16x2 LCD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연결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UART study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7984" y="1934232"/>
            <a:ext cx="6696744" cy="1494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16x2 LCD without </a:t>
            </a:r>
            <a:r>
              <a:rPr lang="en-US" altLang="ko-KR" sz="2000" dirty="0" err="1" smtClean="0">
                <a:latin typeface="나눔고딕 ExtraBold" pitchFamily="50" charset="-127"/>
                <a:ea typeface="나눔고딕 ExtraBold" pitchFamily="50" charset="-127"/>
              </a:rPr>
              <a:t>iic</a:t>
            </a: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dirty="0" smtClean="0">
                <a:latin typeface="나눔고딕 ExtraBold" pitchFamily="50" charset="-127"/>
                <a:ea typeface="나눔고딕 ExtraBold" pitchFamily="50" charset="-127"/>
              </a:rPr>
              <a:t>연결</a:t>
            </a:r>
            <a:endParaRPr lang="en-US" altLang="ko-KR" sz="20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UART study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7624" y="2996952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CONTENTS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25724" y="2348880"/>
            <a:ext cx="1872208" cy="187220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580618"/>
            <a:ext cx="871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16x2 LCD without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iic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연결</a:t>
            </a: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1205" t="4348"/>
          <a:stretch>
            <a:fillRect/>
          </a:stretch>
        </p:blipFill>
        <p:spPr bwMode="auto">
          <a:xfrm>
            <a:off x="323528" y="2060848"/>
            <a:ext cx="4536504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932040" y="1556792"/>
            <a:ext cx="58326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 smtClean="0"/>
              <a:t>4 bit </a:t>
            </a:r>
            <a:r>
              <a:rPr lang="ko-KR" altLang="en-US" sz="1600" dirty="0" smtClean="0"/>
              <a:t>실행 </a:t>
            </a:r>
            <a:r>
              <a:rPr lang="en-US" altLang="ko-KR" sz="1600" dirty="0" smtClean="0"/>
              <a:t>: use 6 pins for GPIO-output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sz="1600" dirty="0" smtClean="0"/>
              <a:t>1 : GND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sz="1600" dirty="0" smtClean="0"/>
              <a:t>2 : 5v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sz="1600" dirty="0" smtClean="0"/>
              <a:t>3 : </a:t>
            </a:r>
            <a:r>
              <a:rPr lang="ko-KR" altLang="en-US" sz="1600" dirty="0" smtClean="0"/>
              <a:t>저항</a:t>
            </a:r>
            <a:endParaRPr lang="en-US" altLang="ko-KR" sz="1600" dirty="0" smtClean="0"/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sz="1600" dirty="0" smtClean="0"/>
              <a:t>4, 6, 11, 12, 13, 14 : GPIO – output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sz="1600" dirty="0" smtClean="0"/>
              <a:t>5 : GND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sz="1600" dirty="0" smtClean="0"/>
              <a:t>15 : 5v for background </a:t>
            </a:r>
            <a:r>
              <a:rPr lang="en-US" altLang="ko-KR" sz="1600" dirty="0" err="1" smtClean="0"/>
              <a:t>lcd</a:t>
            </a:r>
            <a:endParaRPr lang="en-US" altLang="ko-KR" sz="1600" dirty="0" smtClean="0"/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sz="1600" dirty="0" smtClean="0"/>
              <a:t>16 : GND for background </a:t>
            </a:r>
            <a:r>
              <a:rPr lang="en-US" altLang="ko-KR" sz="1600" dirty="0" err="1" smtClean="0"/>
              <a:t>lcd</a:t>
            </a:r>
            <a:endParaRPr lang="ko-KR" altLang="en-US" sz="16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268760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16x2 LCD library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설치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LCD wiring</a:t>
            </a:r>
          </a:p>
          <a:p>
            <a:pPr marL="342900" indent="-342900">
              <a:buAutoNum type="arabicPeriod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Compile</a:t>
            </a:r>
          </a:p>
          <a:p>
            <a:pPr marL="342900" indent="-342900">
              <a:buAutoNum type="arabicPeriod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Fail!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7" name="그림 6" descr="72EUddH2_5oDZVp_7KNVeQ_47886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76056" y="1268760"/>
            <a:ext cx="3573016" cy="35730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528" y="652626"/>
            <a:ext cx="871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16x2 LCD without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iic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연결</a:t>
            </a: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11560" y="1201798"/>
            <a:ext cx="8532440" cy="2947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UART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: Universal Asynchronous Receiver Transmitter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LOW Energy, less capabilities</a:t>
            </a:r>
            <a:endParaRPr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USART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: Universal Synchronous-Asynchronous Receiver Transmitter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HIGH Energy, more capabilities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3861048"/>
            <a:ext cx="3429000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3528" y="580618"/>
            <a:ext cx="871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UART study 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780491"/>
            <a:ext cx="6480720" cy="4628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Synchronous Serial Transmission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	: require that sender and receiver share a clock with one another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sender provide a clock so that receiver know when to read the next bit of the data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Data and clock are sent on different wires each of them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More efficient :  only data bits are transmitted rather than extra bits like start, stop, etc.</a:t>
            </a:r>
          </a:p>
          <a:p>
            <a:pPr marL="342900" indent="-342900">
              <a:lnSpc>
                <a:spcPct val="150000"/>
              </a:lnSpc>
              <a:buFont typeface="Symbol" pitchFamily="18" charset="2"/>
              <a:buChar char="Þ"/>
            </a:pP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    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580618"/>
            <a:ext cx="871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UART study 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73832" y="1268760"/>
            <a:ext cx="653447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dirty="0" smtClean="0"/>
              <a:t>2.   </a:t>
            </a:r>
            <a:r>
              <a:rPr lang="en-US" altLang="ko-KR" b="1" dirty="0" smtClean="0"/>
              <a:t>Asynchronous Serial Transmission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dirty="0" smtClean="0"/>
              <a:t>	: allow data to be sent without sending clock signal.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dirty="0" smtClean="0"/>
              <a:t>	instead of it , sending and receiving special bits in advance which are used to synchronize.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/>
              <a:t> The Start Bit is used to alert the receiver that a word of data is about to be sent, and to force the clock in the receiver to match with the clock in the transmitter.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/>
              <a:t>The Parity Bit may be used by the receiver to perform simple error checking. Then at least one Stop Bit is sent by the transmitter to indicate transmission is over.</a:t>
            </a:r>
          </a:p>
          <a:p>
            <a:pPr marL="342900" indent="-342900">
              <a:lnSpc>
                <a:spcPct val="150000"/>
              </a:lnSpc>
              <a:buFont typeface="Symbol" pitchFamily="18" charset="2"/>
              <a:buChar char="Þ"/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Symbol" pitchFamily="18" charset="2"/>
              <a:buChar char="Þ"/>
            </a:pP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55576" y="5877272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Example: GPS, </a:t>
            </a:r>
            <a:r>
              <a:rPr lang="ko-KR" altLang="en-US" b="1" dirty="0" err="1" smtClean="0">
                <a:latin typeface="나눔바른고딕" pitchFamily="50" charset="-127"/>
                <a:ea typeface="나눔바른고딕" pitchFamily="50" charset="-127"/>
              </a:rPr>
              <a:t>블루투스</a:t>
            </a: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en-US" altLang="ko-KR" b="1" dirty="0" err="1" smtClean="0">
                <a:latin typeface="나눔바른고딕" pitchFamily="50" charset="-127"/>
                <a:ea typeface="나눔바른고딕" pitchFamily="50" charset="-127"/>
              </a:rPr>
              <a:t>XBee</a:t>
            </a: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, Serial LCD </a:t>
            </a:r>
            <a:endParaRPr lang="ko-KR" altLang="en-US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80618"/>
            <a:ext cx="871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UART study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580618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6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27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IoT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Study</a:t>
            </a:r>
            <a:endParaRPr lang="ko-KR" altLang="en-US" sz="20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7984" y="1803588"/>
            <a:ext cx="52565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400" dirty="0" smtClean="0"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ko-KR" altLang="en-US" sz="2400" dirty="0" smtClean="0">
                <a:latin typeface="나눔고딕 ExtraBold" pitchFamily="50" charset="-127"/>
                <a:ea typeface="나눔고딕 ExtraBold" pitchFamily="50" charset="-127"/>
              </a:rPr>
              <a:t>차 산업혁명</a:t>
            </a:r>
            <a:endParaRPr lang="en-US" altLang="ko-KR" sz="24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400" dirty="0" smtClean="0">
                <a:latin typeface="나눔고딕 ExtraBold" pitchFamily="50" charset="-127"/>
                <a:ea typeface="나눔고딕 ExtraBold" pitchFamily="50" charset="-127"/>
              </a:rPr>
              <a:t>Open source hardware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400" dirty="0" smtClean="0">
                <a:latin typeface="나눔고딕 ExtraBold" pitchFamily="50" charset="-127"/>
                <a:ea typeface="나눔고딕 ExtraBold" pitchFamily="50" charset="-127"/>
              </a:rPr>
              <a:t>Open source hardware </a:t>
            </a:r>
            <a:r>
              <a:rPr lang="ko-KR" altLang="en-US" sz="2400" dirty="0" smtClean="0">
                <a:latin typeface="나눔고딕 ExtraBold" pitchFamily="50" charset="-127"/>
                <a:ea typeface="나눔고딕 ExtraBold" pitchFamily="50" charset="-127"/>
              </a:rPr>
              <a:t>종류</a:t>
            </a:r>
            <a:endParaRPr lang="en-US" altLang="ko-KR" sz="24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400" dirty="0" smtClean="0">
                <a:latin typeface="나눔고딕 ExtraBold" pitchFamily="50" charset="-127"/>
                <a:ea typeface="나눔고딕 ExtraBold" pitchFamily="50" charset="-127"/>
              </a:rPr>
              <a:t>Open source software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9592" y="2924944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CONTENTS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37692" y="2276872"/>
            <a:ext cx="1872208" cy="187220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548680"/>
            <a:ext cx="871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7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17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– UART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통신</a:t>
            </a: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27000"/>
          <a:stretch>
            <a:fillRect/>
          </a:stretch>
        </p:blipFill>
        <p:spPr bwMode="auto">
          <a:xfrm>
            <a:off x="251520" y="1268760"/>
            <a:ext cx="4175516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t="26773"/>
          <a:stretch>
            <a:fillRect/>
          </a:stretch>
        </p:blipFill>
        <p:spPr bwMode="auto">
          <a:xfrm>
            <a:off x="4572000" y="1268760"/>
            <a:ext cx="413947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 t="26829"/>
          <a:stretch>
            <a:fillRect/>
          </a:stretch>
        </p:blipFill>
        <p:spPr bwMode="auto">
          <a:xfrm>
            <a:off x="251520" y="4149080"/>
            <a:ext cx="4133259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 t="27907"/>
          <a:stretch>
            <a:fillRect/>
          </a:stretch>
        </p:blipFill>
        <p:spPr bwMode="auto">
          <a:xfrm>
            <a:off x="4427984" y="4077072"/>
            <a:ext cx="4346665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1412776"/>
            <a:ext cx="5904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PC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입력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-&gt; UART 6 read  -&gt; UART2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로 전송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데이터 전송은 가능하지만 데이터 손실 생김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2420888"/>
            <a:ext cx="662473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HAL_UART_Transmit_IT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(&amp;huart2,(uint8_t*)abc,10);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//Transmit data to UART2 without time out , </a:t>
            </a:r>
            <a:r>
              <a:rPr lang="en-US" altLang="ko-KR" sz="1600" dirty="0" err="1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abc</a:t>
            </a:r>
            <a:r>
              <a:rPr lang="en-US" altLang="ko-KR" sz="16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-&gt; data to be transmitted , 10 -&gt; data size</a:t>
            </a:r>
          </a:p>
          <a:p>
            <a:pPr>
              <a:lnSpc>
                <a:spcPct val="150000"/>
              </a:lnSpc>
            </a:pP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HAL_UART_Receive_IT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(&amp;huart6,(uint8_t*)data, 10);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//Receive data through UART6 without time out , </a:t>
            </a:r>
            <a:r>
              <a:rPr lang="en-US" altLang="ko-KR" sz="1600" dirty="0" err="1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abc</a:t>
            </a:r>
            <a:r>
              <a:rPr lang="en-US" altLang="ko-KR" sz="16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-&gt; data to be transmitted , 10 -&gt; data size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467544" y="5229200"/>
            <a:ext cx="504056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5157192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Data size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가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10byte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보다 적은 경우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, time out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을 설정해 주지 않은 경우 데이터 손실 및 에러 발생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871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7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17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– UART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통신</a:t>
            </a: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454" y="586780"/>
            <a:ext cx="871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7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18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19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 UART with DMA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lang="en-US" altLang="ko-KR" sz="2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9952" y="2000597"/>
            <a:ext cx="669674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DMA Study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UART with DMA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7624" y="2996952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CONTENTS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25724" y="2348880"/>
            <a:ext cx="1872208" cy="187220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032" y="234370"/>
            <a:ext cx="8712968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DMA Study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484784"/>
            <a:ext cx="6912768" cy="4628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나눔고딕 ExtraBold" pitchFamily="50" charset="-127"/>
                <a:ea typeface="나눔고딕 ExtraBold" pitchFamily="50" charset="-127"/>
              </a:rPr>
              <a:t>DMA : Direct Memory Access </a:t>
            </a:r>
            <a:r>
              <a:rPr lang="ko-KR" altLang="en-US" b="1" dirty="0" smtClean="0">
                <a:latin typeface="나눔고딕 ExtraBold" pitchFamily="50" charset="-127"/>
                <a:ea typeface="나눔고딕 ExtraBold" pitchFamily="50" charset="-127"/>
              </a:rPr>
              <a:t>직접 메모리 접근</a:t>
            </a:r>
            <a:endParaRPr lang="en-US" altLang="ko-KR" b="1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DMA Controller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가 메모리에 직접 접근해서 값을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read/write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Embedded System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의 대부분의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cpu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: RISC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구조 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RISC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구조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: load / store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방식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Register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의 데이터 읽음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(load)-&gt;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목적지 주소에 그 데이터를 씀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(store)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100byte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의 데이터 복사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-&gt; 100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번의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load/ store/count/compare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필요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-&gt;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단순한 메모리 복사 기능 수행을 위해 이런 기능만 수행하는 주변장치 만들어서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cpu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효율 증가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메모리 복사 진행 시간에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cpu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는 다른 동작 수행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340767"/>
            <a:ext cx="5184576" cy="334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11560" y="4797152"/>
            <a:ext cx="8532440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Stm32f4 :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범용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controller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내장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-&gt; </a:t>
            </a:r>
            <a:r>
              <a:rPr lang="ko-KR" altLang="en-US" dirty="0" err="1" smtClean="0">
                <a:latin typeface="나눔바른고딕" pitchFamily="50" charset="-127"/>
                <a:ea typeface="나눔바른고딕" pitchFamily="50" charset="-127"/>
              </a:rPr>
              <a:t>여러가지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옵션 적용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다양한 용도로 사용 가능 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Memory to memory DMA :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임의의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DMA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채널 사용가능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주변장치와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통신을 위한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DMA  :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지정된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DMA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채널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사용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(ex UART)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032" y="234370"/>
            <a:ext cx="8712968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DMA Study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24744"/>
            <a:ext cx="4953000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19" y="3789040"/>
            <a:ext cx="621160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67544" y="3501008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DMA</a:t>
            </a:r>
            <a:r>
              <a:rPr lang="ko-KR" altLang="en-US" dirty="0" smtClean="0"/>
              <a:t>이용한 </a:t>
            </a:r>
            <a:r>
              <a:rPr lang="en-US" altLang="ko-KR" dirty="0" smtClean="0"/>
              <a:t>UART </a:t>
            </a:r>
            <a:r>
              <a:rPr lang="ko-KR" altLang="en-US" dirty="0" smtClean="0"/>
              <a:t>통신절차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1032" y="234370"/>
            <a:ext cx="8712968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DMA Study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9512" y="1268760"/>
            <a:ext cx="81369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UART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의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data register(DR)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가 비었을때에만 새로운 데이터를 쓸 수 있음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하지만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DMA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는 이러한 사실을 알 수 없으므로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UART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에서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DMA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로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data register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가 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 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비어 있음을 알려주기 위한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DMA request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신호가 필요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.  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이러한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DMA request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신호를 생성하기 위하여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CR3 register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에서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DMAT </a:t>
            </a:r>
            <a:r>
              <a:rPr lang="ko-KR" altLang="en-US" dirty="0" err="1" smtClean="0">
                <a:latin typeface="나눔바른고딕" pitchFamily="50" charset="-127"/>
                <a:ea typeface="나눔바른고딕" pitchFamily="50" charset="-127"/>
              </a:rPr>
              <a:t>비트를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설정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1032" y="234370"/>
            <a:ext cx="8712968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DMA Study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032" y="234370"/>
            <a:ext cx="8712968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UART with DMA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1303600"/>
            <a:ext cx="7416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CUBE MX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실행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UART2, UART6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에서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DMA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추가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DMA Rx -&gt; circular &amp; FIFO, DMA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Tx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-&gt; normal  &amp; FIFO</a:t>
            </a:r>
          </a:p>
          <a:p>
            <a:pPr marL="342900" indent="-342900">
              <a:buAutoNum type="arabicPeriod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Generate code</a:t>
            </a:r>
          </a:p>
          <a:p>
            <a:pPr marL="342900" indent="-342900">
              <a:buAutoNum type="arabicPeriod"/>
            </a:pP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Main.c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와 </a:t>
            </a: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msp.c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에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DMA configure &amp; DMA Init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함수 추가됨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19336" y="2997696"/>
            <a:ext cx="6516960" cy="3167608"/>
            <a:chOff x="719336" y="2637656"/>
            <a:chExt cx="6516960" cy="3167608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b="41662"/>
            <a:stretch>
              <a:fillRect/>
            </a:stretch>
          </p:blipFill>
          <p:spPr bwMode="auto">
            <a:xfrm>
              <a:off x="719336" y="2637656"/>
              <a:ext cx="6516960" cy="1511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b="40656"/>
            <a:stretch>
              <a:fillRect/>
            </a:stretch>
          </p:blipFill>
          <p:spPr bwMode="auto">
            <a:xfrm>
              <a:off x="736054" y="4149080"/>
              <a:ext cx="6500242" cy="1656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231007"/>
            <a:ext cx="83529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/>
              <a:t> Receive : </a:t>
            </a:r>
            <a:r>
              <a:rPr lang="en-US" altLang="ko-KR" dirty="0" err="1" smtClean="0"/>
              <a:t>Receive_IT</a:t>
            </a:r>
            <a:endParaRPr lang="en-US" altLang="ko-KR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/>
              <a:t> Transmit : </a:t>
            </a:r>
            <a:r>
              <a:rPr lang="en-US" altLang="ko-KR" dirty="0" err="1" smtClean="0"/>
              <a:t>Transmit_DMA</a:t>
            </a:r>
            <a:endParaRPr lang="en-US" altLang="ko-KR" dirty="0" smtClean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/>
              <a:t> DMA </a:t>
            </a:r>
            <a:r>
              <a:rPr lang="ko-KR" altLang="en-US" dirty="0" smtClean="0"/>
              <a:t>를 사용하는 경우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err="1" smtClean="0"/>
              <a:t>HAL_UART_TxCpltCallback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UART_HandleTypeDef</a:t>
            </a:r>
            <a:r>
              <a:rPr lang="en-US" altLang="ko-KR" dirty="0" smtClean="0"/>
              <a:t> *</a:t>
            </a:r>
            <a:r>
              <a:rPr lang="en-US" altLang="ko-KR" dirty="0" err="1" smtClean="0"/>
              <a:t>huart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//</a:t>
            </a:r>
            <a:r>
              <a:rPr lang="en-US" altLang="ko-KR" dirty="0" err="1" smtClean="0">
                <a:solidFill>
                  <a:srgbClr val="FF0000"/>
                </a:solidFill>
              </a:rPr>
              <a:t>transmit_DMA</a:t>
            </a:r>
            <a:r>
              <a:rPr lang="ko-KR" altLang="en-US" dirty="0" smtClean="0">
                <a:solidFill>
                  <a:srgbClr val="FF0000"/>
                </a:solidFill>
              </a:rPr>
              <a:t> 실행 완료 후 실행 되는 함수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-&gt; transmit buffer clear </a:t>
            </a:r>
            <a:r>
              <a:rPr lang="ko-KR" altLang="en-US" dirty="0" smtClean="0">
                <a:solidFill>
                  <a:srgbClr val="FF0000"/>
                </a:solidFill>
              </a:rPr>
              <a:t>필요함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Data[</a:t>
            </a:r>
            <a:r>
              <a:rPr lang="en-US" altLang="ko-KR" dirty="0" err="1" smtClean="0">
                <a:solidFill>
                  <a:srgbClr val="FF0000"/>
                </a:solidFill>
              </a:rPr>
              <a:t>i</a:t>
            </a:r>
            <a:r>
              <a:rPr lang="en-US" altLang="ko-KR" dirty="0" smtClean="0">
                <a:solidFill>
                  <a:srgbClr val="FF0000"/>
                </a:solidFill>
              </a:rPr>
              <a:t>] = NULL;</a:t>
            </a:r>
          </a:p>
          <a:p>
            <a:pPr>
              <a:lnSpc>
                <a:spcPct val="150000"/>
              </a:lnSpc>
            </a:pPr>
            <a:r>
              <a:rPr lang="en-US" altLang="ko-KR" dirty="0" err="1" smtClean="0"/>
              <a:t>HAL_UART_RxCpltCallback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UART_HandleTypeDef</a:t>
            </a:r>
            <a:r>
              <a:rPr lang="en-US" altLang="ko-KR" dirty="0" smtClean="0"/>
              <a:t> *</a:t>
            </a:r>
            <a:r>
              <a:rPr lang="en-US" altLang="ko-KR" dirty="0" err="1" smtClean="0"/>
              <a:t>huart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필요함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//receive </a:t>
            </a:r>
            <a:r>
              <a:rPr lang="ko-KR" altLang="en-US" dirty="0" smtClean="0">
                <a:solidFill>
                  <a:srgbClr val="FF0000"/>
                </a:solidFill>
              </a:rPr>
              <a:t>실행 완료 후 실행 되는 함수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 smtClean="0"/>
              <a:t>터미널에서 </a:t>
            </a:r>
            <a:r>
              <a:rPr lang="en-US" altLang="ko-KR" dirty="0" smtClean="0"/>
              <a:t>1byte</a:t>
            </a:r>
            <a:r>
              <a:rPr lang="ko-KR" altLang="en-US" dirty="0" smtClean="0"/>
              <a:t>씩 보내는 경우 에러 </a:t>
            </a:r>
            <a:r>
              <a:rPr lang="en-US" altLang="ko-KR" dirty="0" smtClean="0"/>
              <a:t>x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/>
              <a:t> </a:t>
            </a:r>
            <a:r>
              <a:rPr lang="ko-KR" altLang="en-US" dirty="0" smtClean="0"/>
              <a:t>단어 단위로 보내는 경우 에러 발생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1032" y="234370"/>
            <a:ext cx="8712968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UART with DMA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526379"/>
            <a:ext cx="8712968" cy="88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7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20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21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</a:t>
            </a:r>
            <a:endParaRPr lang="en-US" altLang="ko-KR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stm32f4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과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sfm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6020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연결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기능 살리기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(enroll, identify, verify) </a:t>
            </a:r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buzzer 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연결</a:t>
            </a:r>
            <a:endParaRPr lang="ko-KR" altLang="en-US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3968" y="2023244"/>
            <a:ext cx="6696744" cy="226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STM32F4 </a:t>
            </a:r>
            <a:r>
              <a:rPr lang="ko-KR" altLang="en-US" sz="2000" dirty="0" smtClean="0">
                <a:latin typeface="나눔고딕 ExtraBold" pitchFamily="50" charset="-127"/>
                <a:ea typeface="나눔고딕 ExtraBold" pitchFamily="50" charset="-127"/>
              </a:rPr>
              <a:t>와 </a:t>
            </a: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SFM6020 </a:t>
            </a:r>
            <a:r>
              <a:rPr lang="ko-KR" altLang="en-US" sz="2000" dirty="0" smtClean="0">
                <a:latin typeface="나눔고딕 ExtraBold" pitchFamily="50" charset="-127"/>
                <a:ea typeface="나눔고딕 ExtraBold" pitchFamily="50" charset="-127"/>
              </a:rPr>
              <a:t>연결</a:t>
            </a:r>
            <a:endParaRPr lang="en-US" altLang="ko-KR" sz="20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SFM6020 </a:t>
            </a:r>
            <a:r>
              <a:rPr lang="ko-KR" altLang="en-US" sz="2000" dirty="0" smtClean="0">
                <a:latin typeface="나눔고딕 ExtraBold" pitchFamily="50" charset="-127"/>
                <a:ea typeface="나눔고딕 ExtraBold" pitchFamily="50" charset="-127"/>
              </a:rPr>
              <a:t>기능 살리기</a:t>
            </a:r>
            <a:endParaRPr lang="en-US" altLang="ko-KR" sz="2000" dirty="0" smtClean="0">
              <a:latin typeface="나눔고딕 ExtraBold" pitchFamily="50" charset="-127"/>
              <a:ea typeface="나눔고딕 ExtraBold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000" dirty="0" smtClean="0">
                <a:latin typeface="나눔고딕 ExtraBold" pitchFamily="50" charset="-127"/>
                <a:ea typeface="나눔고딕 ExtraBold" pitchFamily="50" charset="-127"/>
              </a:rPr>
              <a:t>Buzzer </a:t>
            </a:r>
            <a:r>
              <a:rPr lang="ko-KR" altLang="en-US" sz="2000" dirty="0" smtClean="0">
                <a:latin typeface="나눔고딕 ExtraBold" pitchFamily="50" charset="-127"/>
                <a:ea typeface="나눔고딕 ExtraBold" pitchFamily="50" charset="-127"/>
              </a:rPr>
              <a:t>연결</a:t>
            </a:r>
            <a:endParaRPr lang="en-US" altLang="ko-KR" sz="2000" dirty="0" smtClean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2996952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CONTENTS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25724" y="2348880"/>
            <a:ext cx="1872208" cy="187220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맑은 고딕"/>
        <a:ea typeface="나눔바른고딕"/>
        <a:cs typeface=""/>
      </a:majorFont>
      <a:minorFont>
        <a:latin typeface="맑은 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28530</TotalTime>
  <Words>5391</Words>
  <Application>Microsoft Office PowerPoint</Application>
  <PresentationFormat>화면 슬라이드 쇼(4:3)</PresentationFormat>
  <Paragraphs>1392</Paragraphs>
  <Slides>162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162</vt:i4>
      </vt:variant>
    </vt:vector>
  </HeadingPairs>
  <TitlesOfParts>
    <vt:vector size="171" baseType="lpstr">
      <vt:lpstr>굴림</vt:lpstr>
      <vt:lpstr>Arial</vt:lpstr>
      <vt:lpstr>나눔바른고딕</vt:lpstr>
      <vt:lpstr>맑은 고딕</vt:lpstr>
      <vt:lpstr>나눔고딕 ExtraBold</vt:lpstr>
      <vt:lpstr>Wingdings</vt:lpstr>
      <vt:lpstr>Times New Roman</vt:lpstr>
      <vt:lpstr>Symbol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User</cp:lastModifiedBy>
  <cp:revision>1207</cp:revision>
  <dcterms:created xsi:type="dcterms:W3CDTF">2017-06-30T01:22:22Z</dcterms:created>
  <dcterms:modified xsi:type="dcterms:W3CDTF">2017-08-18T05:49:08Z</dcterms:modified>
</cp:coreProperties>
</file>